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 id="2147483670" r:id="rId2"/>
    <p:sldMasterId id="2147483681"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3" r:id="rId27"/>
    <p:sldId id="284" r:id="rId28"/>
    <p:sldId id="279" r:id="rId29"/>
    <p:sldId id="280" r:id="rId30"/>
    <p:sldId id="281" r:id="rId31"/>
    <p:sldId id="282" r:id="rId32"/>
  </p:sldIdLst>
  <p:sldSz cx="14630400" cy="8229600"/>
  <p:notesSz cx="8229600" cy="14630400"/>
  <p:embeddedFontLst>
    <p:embeddedFont>
      <p:font typeface="Cambria Math" panose="02040503050406030204" pitchFamily="18" charset="0"/>
      <p:regular r:id="rId34"/>
    </p:embeddedFont>
    <p:embeddedFont>
      <p:font typeface="Felix Titling" panose="04060505060202020A04" pitchFamily="82" charset="0"/>
      <p:regular r:id="rId35"/>
    </p:embeddedFont>
    <p:embeddedFont>
      <p:font typeface="Goudy Old Style" panose="02020502050305020303" pitchFamily="18" charset="0"/>
      <p:regular r:id="rId36"/>
      <p:bold r:id="rId37"/>
      <p:italic r:id="rId38"/>
    </p:embeddedFont>
    <p:embeddedFont>
      <p:font typeface="Raleway" pitchFamily="2" charset="-94"/>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Tomorrow" panose="020B0604020202020204" charset="0"/>
      <p:regular r:id="rId47"/>
    </p:embeddedFont>
    <p:embeddedFont>
      <p:font typeface="Tomorrow Semi Bold" panose="020B0604020202020204" charset="0"/>
      <p:regular r:id="rId48"/>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007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F8FAF3-ACEC-0DA1-D1BC-DC57475884D2}"/>
              </a:ext>
            </a:extLst>
          </p:cNvPr>
          <p:cNvSpPr>
            <a:spLocks noGrp="1"/>
          </p:cNvSpPr>
          <p:nvPr>
            <p:ph type="ctrTitle"/>
          </p:nvPr>
        </p:nvSpPr>
        <p:spPr>
          <a:xfrm>
            <a:off x="1828800" y="1346836"/>
            <a:ext cx="10972800" cy="2865120"/>
          </a:xfrm>
        </p:spPr>
        <p:txBody>
          <a:bodyPr anchor="b"/>
          <a:lstStyle>
            <a:lvl1pPr algn="ctr">
              <a:defRPr sz="7200"/>
            </a:lvl1pPr>
          </a:lstStyle>
          <a:p>
            <a:r>
              <a:rPr lang="tr-TR"/>
              <a:t>Asıl başlık stilini düzenlemek için tıklayın</a:t>
            </a:r>
          </a:p>
        </p:txBody>
      </p:sp>
      <p:sp>
        <p:nvSpPr>
          <p:cNvPr id="3" name="Alt Başlık 2">
            <a:extLst>
              <a:ext uri="{FF2B5EF4-FFF2-40B4-BE49-F238E27FC236}">
                <a16:creationId xmlns:a16="http://schemas.microsoft.com/office/drawing/2014/main" id="{B6DBFB24-748B-165B-6AF5-F20C636339D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BD34500-E198-A2E9-A9FF-26379DC2EF11}"/>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58A1F4D7-C83F-682F-1C84-3861E27F3DC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98D7AF-FEE7-8484-CDAD-EAD55614DA12}"/>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72229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5FA588-6D7D-FA2E-7963-843F0008E73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6E3472D-A270-8073-2730-E0FEE002A67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1169AAB-1101-AF37-CB39-50419401339B}"/>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9A17FD60-813C-49FB-4E6D-D0158CF15ED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FC4A64-F8E1-B1E8-684C-99A02C61C87D}"/>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363653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A7D6E41A-3C9E-CD20-DCF8-80C2C3DBC937}"/>
              </a:ext>
            </a:extLst>
          </p:cNvPr>
          <p:cNvSpPr>
            <a:spLocks noGrp="1"/>
          </p:cNvSpPr>
          <p:nvPr>
            <p:ph type="title" orient="vert"/>
          </p:nvPr>
        </p:nvSpPr>
        <p:spPr>
          <a:xfrm>
            <a:off x="10469880" y="438150"/>
            <a:ext cx="3154680" cy="6974206"/>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CB47F44-1ECA-7B85-E688-F7A2707CC148}"/>
              </a:ext>
            </a:extLst>
          </p:cNvPr>
          <p:cNvSpPr>
            <a:spLocks noGrp="1"/>
          </p:cNvSpPr>
          <p:nvPr>
            <p:ph type="body" orient="vert" idx="1"/>
          </p:nvPr>
        </p:nvSpPr>
        <p:spPr>
          <a:xfrm>
            <a:off x="1005840" y="438150"/>
            <a:ext cx="9281160" cy="6974206"/>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6AA5808-69FD-29DC-E88F-7C122BE58201}"/>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D4576AC3-319D-57CD-ADDB-B490DF04F55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6031D31-D24F-5F95-25B5-04D5DDA4064D}"/>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2451994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63492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78163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3343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93594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72794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34955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53386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7503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CC3779-A34A-5993-F936-DBCC72DDCC5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32A971B-421C-971F-CDE9-B014BD2B662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6C1BE2A-66C9-1807-367C-00E1C413E13F}"/>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62CC85B5-4BA3-802B-A6ED-F9731D3514F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A2ADB53-AA27-31DD-4DEA-FFA56F809284}"/>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599393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07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274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80398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39954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26884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33978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998225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34782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817487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9336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C81D69-88FF-8BCF-8A14-3F11AFAFB38F}"/>
              </a:ext>
            </a:extLst>
          </p:cNvPr>
          <p:cNvSpPr>
            <a:spLocks noGrp="1"/>
          </p:cNvSpPr>
          <p:nvPr>
            <p:ph type="title"/>
          </p:nvPr>
        </p:nvSpPr>
        <p:spPr>
          <a:xfrm>
            <a:off x="998220" y="2051686"/>
            <a:ext cx="12618720" cy="3423284"/>
          </a:xfrm>
        </p:spPr>
        <p:txBody>
          <a:bodyPr anchor="b"/>
          <a:lstStyle>
            <a:lvl1pPr>
              <a:defRPr sz="72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7354B49-C1DE-79E9-E4F1-5CBF37470585}"/>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10A83AA8-542E-5823-0947-479BA48EA832}"/>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BF2402A8-7853-52A4-5AE9-65E91B246BB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0F54322-AEC1-C71E-7A07-D43F5FBE70F5}"/>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19396759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508410" y="1346835"/>
            <a:ext cx="10579958" cy="4285868"/>
          </a:xfrm>
        </p:spPr>
        <p:txBody>
          <a:bodyPr anchor="b">
            <a:normAutofit/>
          </a:bodyPr>
          <a:lstStyle>
            <a:lvl1pPr algn="l">
              <a:defRPr sz="648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508410" y="6626353"/>
            <a:ext cx="10579958" cy="1133855"/>
          </a:xfrm>
        </p:spPr>
        <p:txBody>
          <a:bodyPr anchor="ct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5" y="6172200"/>
            <a:ext cx="146303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28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8164750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1005840" y="1005840"/>
            <a:ext cx="11326368" cy="4937760"/>
          </a:xfrm>
        </p:spPr>
        <p:txBody>
          <a:bodyPr anchor="t">
            <a:normAutofit/>
          </a:bodyPr>
          <a:lstStyle>
            <a:lvl1pPr>
              <a:defRPr sz="792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1005840" y="6260592"/>
            <a:ext cx="11326368" cy="963168"/>
          </a:xfrm>
        </p:spPr>
        <p:txBody>
          <a:bodyPr anchor="b">
            <a:normAutofit/>
          </a:bodyPr>
          <a:lstStyle>
            <a:lvl1pPr marL="0" indent="0">
              <a:buNone/>
              <a:defRPr sz="240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89831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1005840" y="2414015"/>
            <a:ext cx="6217920" cy="4998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7406640" y="2414015"/>
            <a:ext cx="6217920" cy="4998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197341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1007746" y="455736"/>
            <a:ext cx="12618720" cy="159067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1007747" y="2188842"/>
            <a:ext cx="5996558" cy="817248"/>
          </a:xfrm>
        </p:spPr>
        <p:txBody>
          <a:bodyPr anchor="b"/>
          <a:lstStyle>
            <a:lvl1pPr marL="0" indent="0">
              <a:buNone/>
              <a:defRPr sz="2880" b="1" i="0" cap="none" baseline="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1007747" y="3006090"/>
            <a:ext cx="59965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7626096" y="2188842"/>
            <a:ext cx="6000370" cy="817248"/>
          </a:xfrm>
        </p:spPr>
        <p:txBody>
          <a:bodyPr anchor="b"/>
          <a:lstStyle>
            <a:lvl1pPr marL="0" indent="0">
              <a:buNone/>
              <a:defRPr sz="2880" b="1" i="0" cap="none" baseline="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7626096" y="3006090"/>
            <a:ext cx="600037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811384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1005840" y="1199511"/>
            <a:ext cx="12618720" cy="188786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499001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9690080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1007747" y="548640"/>
            <a:ext cx="4430182" cy="2042160"/>
          </a:xfrm>
        </p:spPr>
        <p:txBody>
          <a:bodyPr anchor="b"/>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6617758" y="1184911"/>
            <a:ext cx="7008707" cy="60388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1007748" y="2846832"/>
            <a:ext cx="4430180" cy="4195954"/>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6027842" y="0"/>
            <a:ext cx="0" cy="822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642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1007747" y="548640"/>
            <a:ext cx="4435982" cy="2042160"/>
          </a:xfrm>
        </p:spPr>
        <p:txBody>
          <a:bodyPr anchor="b"/>
          <a:lstStyle>
            <a:lvl1pPr>
              <a:defRPr sz="384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6943344" y="1005841"/>
            <a:ext cx="6723886" cy="6217919"/>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1007747" y="2840736"/>
            <a:ext cx="4435982" cy="4202050"/>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6027842" y="0"/>
            <a:ext cx="0" cy="822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396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90400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64C18D-6992-F42D-A34B-67F8E333005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7D30840-53A4-E09D-C681-3641A276B0AD}"/>
              </a:ext>
            </a:extLst>
          </p:cNvPr>
          <p:cNvSpPr>
            <a:spLocks noGrp="1"/>
          </p:cNvSpPr>
          <p:nvPr>
            <p:ph sz="half" idx="1"/>
          </p:nvPr>
        </p:nvSpPr>
        <p:spPr>
          <a:xfrm>
            <a:off x="1005840" y="2190750"/>
            <a:ext cx="6217920" cy="522160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3A27282E-6731-047E-F0EC-0D2FF698BB83}"/>
              </a:ext>
            </a:extLst>
          </p:cNvPr>
          <p:cNvSpPr>
            <a:spLocks noGrp="1"/>
          </p:cNvSpPr>
          <p:nvPr>
            <p:ph sz="half" idx="2"/>
          </p:nvPr>
        </p:nvSpPr>
        <p:spPr>
          <a:xfrm>
            <a:off x="7406640" y="2190750"/>
            <a:ext cx="6217920" cy="522160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74B6056-A0A4-5942-D970-E0085D7D0505}"/>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6" name="Alt Bilgi Yer Tutucusu 5">
            <a:extLst>
              <a:ext uri="{FF2B5EF4-FFF2-40B4-BE49-F238E27FC236}">
                <a16:creationId xmlns:a16="http://schemas.microsoft.com/office/drawing/2014/main" id="{9B4D582A-F582-AE62-33BD-0EE400D1E8F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71C7D34-4BCD-B4F4-9BCD-D4761CC98EF1}"/>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14203018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10860209" y="1005839"/>
            <a:ext cx="2764351" cy="640651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1005840" y="1005839"/>
            <a:ext cx="9281160" cy="64065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10573604" y="0"/>
            <a:ext cx="0" cy="822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4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1229E2-8ACC-1E9F-0D40-0E3553FFC8BB}"/>
              </a:ext>
            </a:extLst>
          </p:cNvPr>
          <p:cNvSpPr>
            <a:spLocks noGrp="1"/>
          </p:cNvSpPr>
          <p:nvPr>
            <p:ph type="title"/>
          </p:nvPr>
        </p:nvSpPr>
        <p:spPr>
          <a:xfrm>
            <a:off x="1007746" y="438150"/>
            <a:ext cx="12618720" cy="1590676"/>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139FAF9-25D4-9791-E93D-8066A5D40BF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F9FB7BB-B9D9-BDBB-6369-A5346BD9894E}"/>
              </a:ext>
            </a:extLst>
          </p:cNvPr>
          <p:cNvSpPr>
            <a:spLocks noGrp="1"/>
          </p:cNvSpPr>
          <p:nvPr>
            <p:ph sz="half" idx="2"/>
          </p:nvPr>
        </p:nvSpPr>
        <p:spPr>
          <a:xfrm>
            <a:off x="1007746" y="3006090"/>
            <a:ext cx="6189344" cy="442150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052C0DB-5551-B1DC-56E8-6552D9597A52}"/>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C9E7864C-1EC4-151F-1695-E95C5C1F31ED}"/>
              </a:ext>
            </a:extLst>
          </p:cNvPr>
          <p:cNvSpPr>
            <a:spLocks noGrp="1"/>
          </p:cNvSpPr>
          <p:nvPr>
            <p:ph sz="quarter" idx="4"/>
          </p:nvPr>
        </p:nvSpPr>
        <p:spPr>
          <a:xfrm>
            <a:off x="7406640" y="3006090"/>
            <a:ext cx="6219826" cy="442150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8502543-EFC2-F4FA-C9D0-053D924B55D9}"/>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8" name="Alt Bilgi Yer Tutucusu 7">
            <a:extLst>
              <a:ext uri="{FF2B5EF4-FFF2-40B4-BE49-F238E27FC236}">
                <a16:creationId xmlns:a16="http://schemas.microsoft.com/office/drawing/2014/main" id="{907990D7-B097-0184-E146-FC91800A2BA2}"/>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BCFA80F3-A014-D17E-5A2F-77B8126B4C71}"/>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1005987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E39604-9C50-428E-2D7F-B822F43F879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0FC81E5-4A76-C764-7A3A-20AB41CA2788}"/>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4" name="Alt Bilgi Yer Tutucusu 3">
            <a:extLst>
              <a:ext uri="{FF2B5EF4-FFF2-40B4-BE49-F238E27FC236}">
                <a16:creationId xmlns:a16="http://schemas.microsoft.com/office/drawing/2014/main" id="{344FF015-0033-80E0-7400-40C4A248AC5D}"/>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FF1569D-97B2-08C2-01BF-98A450980BE5}"/>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396504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0FFD8E9-876B-7B24-562D-E6FDB1A94DCE}"/>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3" name="Alt Bilgi Yer Tutucusu 2">
            <a:extLst>
              <a:ext uri="{FF2B5EF4-FFF2-40B4-BE49-F238E27FC236}">
                <a16:creationId xmlns:a16="http://schemas.microsoft.com/office/drawing/2014/main" id="{6AEF0123-65A0-199B-105F-A6607B2A696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91675ACD-C2AB-A7FD-C003-7D138D751ECD}"/>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1805503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BBB069-548B-68B2-88D8-79BD0546D87D}"/>
              </a:ext>
            </a:extLst>
          </p:cNvPr>
          <p:cNvSpPr>
            <a:spLocks noGrp="1"/>
          </p:cNvSpPr>
          <p:nvPr>
            <p:ph type="title"/>
          </p:nvPr>
        </p:nvSpPr>
        <p:spPr>
          <a:xfrm>
            <a:off x="1007746" y="548640"/>
            <a:ext cx="4718684" cy="1920240"/>
          </a:xfrm>
        </p:spPr>
        <p:txBody>
          <a:bodyPr anchor="b"/>
          <a:lstStyle>
            <a:lvl1pPr>
              <a:defRPr sz="384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07CDA442-E27E-429B-7BC3-A3439ADD172E}"/>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5FF1FB0-7856-B72F-AAA5-6B7AA5B9C75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F60CB7A-CFA1-AD08-D01D-F4169C02A5D6}"/>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6" name="Alt Bilgi Yer Tutucusu 5">
            <a:extLst>
              <a:ext uri="{FF2B5EF4-FFF2-40B4-BE49-F238E27FC236}">
                <a16:creationId xmlns:a16="http://schemas.microsoft.com/office/drawing/2014/main" id="{3131A243-1B87-695E-2E06-CD4F76795A3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051FBF4-10C2-5E46-8B24-8AA62802AC8F}"/>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4111333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E2DD27-6E05-D095-1E2B-DB30CBF512E1}"/>
              </a:ext>
            </a:extLst>
          </p:cNvPr>
          <p:cNvSpPr>
            <a:spLocks noGrp="1"/>
          </p:cNvSpPr>
          <p:nvPr>
            <p:ph type="title"/>
          </p:nvPr>
        </p:nvSpPr>
        <p:spPr>
          <a:xfrm>
            <a:off x="1007746" y="548640"/>
            <a:ext cx="4718684" cy="1920240"/>
          </a:xfrm>
        </p:spPr>
        <p:txBody>
          <a:bodyPr anchor="b"/>
          <a:lstStyle>
            <a:lvl1pPr>
              <a:defRPr sz="384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B50C1C6-C312-4665-3D43-F0E5D8E3796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tr-TR"/>
          </a:p>
        </p:txBody>
      </p:sp>
      <p:sp>
        <p:nvSpPr>
          <p:cNvPr id="4" name="Metin Yer Tutucusu 3">
            <a:extLst>
              <a:ext uri="{FF2B5EF4-FFF2-40B4-BE49-F238E27FC236}">
                <a16:creationId xmlns:a16="http://schemas.microsoft.com/office/drawing/2014/main" id="{C6102A64-795A-A3FD-1570-9571F69E01D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F9AEC0C-F568-0DBB-7B56-7A09ECD23C8B}"/>
              </a:ext>
            </a:extLst>
          </p:cNvPr>
          <p:cNvSpPr>
            <a:spLocks noGrp="1"/>
          </p:cNvSpPr>
          <p:nvPr>
            <p:ph type="dt" sz="half" idx="10"/>
          </p:nvPr>
        </p:nvSpPr>
        <p:spPr/>
        <p:txBody>
          <a:bodyPr/>
          <a:lstStyle/>
          <a:p>
            <a:fld id="{4606B3E7-5FC3-4BEB-9123-E14BB4B32801}" type="datetimeFigureOut">
              <a:rPr lang="tr-TR" smtClean="0"/>
              <a:t>27.01.2025</a:t>
            </a:fld>
            <a:endParaRPr lang="tr-TR"/>
          </a:p>
        </p:txBody>
      </p:sp>
      <p:sp>
        <p:nvSpPr>
          <p:cNvPr id="6" name="Alt Bilgi Yer Tutucusu 5">
            <a:extLst>
              <a:ext uri="{FF2B5EF4-FFF2-40B4-BE49-F238E27FC236}">
                <a16:creationId xmlns:a16="http://schemas.microsoft.com/office/drawing/2014/main" id="{A48304F8-FCC2-5B7D-2B77-4B0EAF607A6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75F57CB-560D-E2F8-6946-9CC7E0AC06D6}"/>
              </a:ext>
            </a:extLst>
          </p:cNvPr>
          <p:cNvSpPr>
            <a:spLocks noGrp="1"/>
          </p:cNvSpPr>
          <p:nvPr>
            <p:ph type="sldNum" sz="quarter" idx="12"/>
          </p:nvPr>
        </p:nvSpPr>
        <p:spPr/>
        <p:txBody>
          <a:bodyPr/>
          <a:lstStyle/>
          <a:p>
            <a:fld id="{298397B7-2A51-439C-890C-EB74B273D1A4}" type="slidenum">
              <a:rPr lang="tr-TR" smtClean="0"/>
              <a:t>‹#›</a:t>
            </a:fld>
            <a:endParaRPr lang="tr-TR"/>
          </a:p>
        </p:txBody>
      </p:sp>
    </p:spTree>
    <p:extLst>
      <p:ext uri="{BB962C8B-B14F-4D97-AF65-F5344CB8AC3E}">
        <p14:creationId xmlns:p14="http://schemas.microsoft.com/office/powerpoint/2010/main" val="41786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2.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D24C4FE-57C3-0FDE-0A92-883AD1BE86DD}"/>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BD12FE9-3F91-08F2-FE41-56B5ED4B3EC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D50585F-C0F1-F095-B92B-CBACA7163C9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4606B3E7-5FC3-4BEB-9123-E14BB4B32801}" type="datetimeFigureOut">
              <a:rPr lang="tr-TR" smtClean="0"/>
              <a:t>27.01.2025</a:t>
            </a:fld>
            <a:endParaRPr lang="tr-TR"/>
          </a:p>
        </p:txBody>
      </p:sp>
      <p:sp>
        <p:nvSpPr>
          <p:cNvPr id="5" name="Alt Bilgi Yer Tutucusu 4">
            <a:extLst>
              <a:ext uri="{FF2B5EF4-FFF2-40B4-BE49-F238E27FC236}">
                <a16:creationId xmlns:a16="http://schemas.microsoft.com/office/drawing/2014/main" id="{92736467-65F4-F8F0-8579-DD421AB338E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CD6ECCF0-9EEF-64C9-2634-703BC334F89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98397B7-2A51-439C-890C-EB74B273D1A4}" type="slidenum">
              <a:rPr lang="tr-TR" smtClean="0"/>
              <a:t>‹#›</a:t>
            </a:fld>
            <a:endParaRPr lang="tr-TR"/>
          </a:p>
        </p:txBody>
      </p:sp>
    </p:spTree>
    <p:extLst>
      <p:ext uri="{BB962C8B-B14F-4D97-AF65-F5344CB8AC3E}">
        <p14:creationId xmlns:p14="http://schemas.microsoft.com/office/powerpoint/2010/main" val="1153443405"/>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tr-TR"/>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5428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1005840" y="701989"/>
            <a:ext cx="12618720" cy="13401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1005840" y="2473764"/>
            <a:ext cx="12618720" cy="49377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2511177" y="5624515"/>
            <a:ext cx="3248028" cy="438150"/>
          </a:xfrm>
          <a:prstGeom prst="rect">
            <a:avLst/>
          </a:prstGeom>
        </p:spPr>
        <p:txBody>
          <a:bodyPr vert="horz" lIns="91440" tIns="45720" rIns="91440" bIns="45720" rtlCol="0" anchor="ctr"/>
          <a:lstStyle>
            <a:lvl1pPr algn="r">
              <a:defRPr sz="1200">
                <a:solidFill>
                  <a:schemeClr val="tx1"/>
                </a:solidFill>
              </a:defRPr>
            </a:lvl1pPr>
          </a:lstStyle>
          <a:p>
            <a:fld id="{F6CCBF3A-D7FB-4B97-8FD5-6FFB20CB1E84}" type="datetimeFigureOut">
              <a:rPr lang="en-US" smtClean="0"/>
              <a:t>1/27/2025</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357393" y="1911549"/>
            <a:ext cx="3568226" cy="438150"/>
          </a:xfrm>
          <a:prstGeom prst="rect">
            <a:avLst/>
          </a:prstGeom>
        </p:spPr>
        <p:txBody>
          <a:bodyPr vert="horz" lIns="91440" tIns="45720" rIns="91440" bIns="45720" rtlCol="0" anchor="ctr"/>
          <a:lstStyle>
            <a:lvl1pPr algn="l">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3814755" y="7627621"/>
            <a:ext cx="689544" cy="438150"/>
          </a:xfrm>
          <a:prstGeom prst="rect">
            <a:avLst/>
          </a:prstGeom>
        </p:spPr>
        <p:txBody>
          <a:bodyPr vert="horz" lIns="91440" tIns="45720" rIns="91440" bIns="45720" rtlCol="0" anchor="ctr"/>
          <a:lstStyle>
            <a:lvl1pPr algn="ctr">
              <a:defRPr sz="12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5" y="2188933"/>
            <a:ext cx="146303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22598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110000"/>
        </a:lnSpc>
        <a:spcBef>
          <a:spcPts val="1200"/>
        </a:spcBef>
        <a:buSzPct val="80000"/>
        <a:buFont typeface="Arial" panose="020B0604020202020204" pitchFamily="34" charset="0"/>
        <a:buChar char="•"/>
        <a:defRPr sz="2400" kern="1200">
          <a:solidFill>
            <a:schemeClr val="tx1"/>
          </a:solidFill>
          <a:latin typeface="+mn-lt"/>
          <a:ea typeface="+mn-ea"/>
          <a:cs typeface="+mn-cs"/>
        </a:defRPr>
      </a:lvl1pPr>
      <a:lvl2pPr marL="603504" indent="-274320" algn="l" defTabSz="1097280" rtl="0" eaLnBrk="1" latinLnBrk="0" hangingPunct="1">
        <a:lnSpc>
          <a:spcPct val="110000"/>
        </a:lnSpc>
        <a:spcBef>
          <a:spcPts val="600"/>
        </a:spcBef>
        <a:buSzPct val="80000"/>
        <a:buFont typeface="Goudy Old Style" panose="02020502050305020303" pitchFamily="18" charset="0"/>
        <a:buChar char="–"/>
        <a:defRPr sz="2160" i="1" kern="1200">
          <a:solidFill>
            <a:schemeClr val="tx1"/>
          </a:solidFill>
          <a:latin typeface="+mn-lt"/>
          <a:ea typeface="+mn-ea"/>
          <a:cs typeface="+mn-cs"/>
        </a:defRPr>
      </a:lvl2pPr>
      <a:lvl3pPr marL="987552" indent="-274320" algn="l" defTabSz="1097280" rtl="0" eaLnBrk="1" latinLnBrk="0" hangingPunct="1">
        <a:lnSpc>
          <a:spcPct val="110000"/>
        </a:lnSpc>
        <a:spcBef>
          <a:spcPts val="600"/>
        </a:spcBef>
        <a:buSzPct val="80000"/>
        <a:buFont typeface="Arial" panose="020B0604020202020204" pitchFamily="34" charset="0"/>
        <a:buChar char="•"/>
        <a:defRPr sz="1920" kern="1200">
          <a:solidFill>
            <a:schemeClr val="tx1"/>
          </a:solidFill>
          <a:latin typeface="+mn-lt"/>
          <a:ea typeface="+mn-ea"/>
          <a:cs typeface="+mn-cs"/>
        </a:defRPr>
      </a:lvl3pPr>
      <a:lvl4pPr marL="1316736" indent="-274320" algn="l" defTabSz="1097280" rtl="0" eaLnBrk="1" latinLnBrk="0" hangingPunct="1">
        <a:lnSpc>
          <a:spcPct val="110000"/>
        </a:lnSpc>
        <a:spcBef>
          <a:spcPts val="600"/>
        </a:spcBef>
        <a:buSzPct val="80000"/>
        <a:buFont typeface="Goudy Old Style" panose="02020502050305020303" pitchFamily="18" charset="0"/>
        <a:buChar char="–"/>
        <a:defRPr sz="1680" i="1" kern="1200">
          <a:solidFill>
            <a:schemeClr val="tx1"/>
          </a:solidFill>
          <a:latin typeface="+mn-lt"/>
          <a:ea typeface="+mn-ea"/>
          <a:cs typeface="+mn-cs"/>
        </a:defRPr>
      </a:lvl4pPr>
      <a:lvl5pPr marL="1645920" indent="-274320" algn="l" defTabSz="1097280" rtl="0" eaLnBrk="1" latinLnBrk="0" hangingPunct="1">
        <a:lnSpc>
          <a:spcPct val="110000"/>
        </a:lnSpc>
        <a:spcBef>
          <a:spcPts val="600"/>
        </a:spcBef>
        <a:buSzPct val="80000"/>
        <a:buFont typeface="Arial" panose="020B0604020202020204" pitchFamily="34" charset="0"/>
        <a:buChar char="•"/>
        <a:defRPr sz="168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dirty="0" err="1">
                <a:solidFill>
                  <a:srgbClr val="1D1D1B"/>
                </a:solidFill>
                <a:latin typeface="Tomorrow Semi Bold" pitchFamily="34" charset="0"/>
                <a:ea typeface="Tomorrow Semi Bold" pitchFamily="34" charset="-122"/>
                <a:cs typeface="Tomorrow Semi Bold" pitchFamily="34" charset="-120"/>
              </a:rPr>
              <a:t>Derin</a:t>
            </a:r>
            <a:r>
              <a:rPr lang="en-US" sz="4450" dirty="0">
                <a:solidFill>
                  <a:srgbClr val="1D1D1B"/>
                </a:solidFill>
                <a:latin typeface="Tomorrow Semi Bold" pitchFamily="34" charset="0"/>
                <a:ea typeface="Tomorrow Semi Bold" pitchFamily="34" charset="-122"/>
                <a:cs typeface="Tomorrow Semi Bold" pitchFamily="34" charset="-120"/>
              </a:rPr>
              <a:t> </a:t>
            </a:r>
            <a:r>
              <a:rPr lang="en-US" sz="4450" dirty="0" err="1">
                <a:solidFill>
                  <a:srgbClr val="1D1D1B"/>
                </a:solidFill>
                <a:latin typeface="Tomorrow Semi Bold" pitchFamily="34" charset="0"/>
                <a:ea typeface="Tomorrow Semi Bold" pitchFamily="34" charset="-122"/>
                <a:cs typeface="Tomorrow Semi Bold" pitchFamily="34" charset="-120"/>
              </a:rPr>
              <a:t>Öğrenme</a:t>
            </a:r>
            <a:r>
              <a:rPr lang="en-US" sz="4450" dirty="0">
                <a:solidFill>
                  <a:srgbClr val="1D1D1B"/>
                </a:solidFill>
                <a:latin typeface="Tomorrow Semi Bold" pitchFamily="34" charset="0"/>
                <a:ea typeface="Tomorrow Semi Bold" pitchFamily="34" charset="-122"/>
                <a:cs typeface="Tomorrow Semi Bold" pitchFamily="34" charset="-120"/>
              </a:rPr>
              <a:t>: Sinir Ağları ve Karar Ağaçları</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Bu sunum, yapay zeka ve makine öğrenmesinin en güçlü algoritmalarından ikisi olan sinir ağları (derin öğrenme) ve karar ağaçlarını keşfetmenizi sağlayacak.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3D4CD74D-3E41-AA5C-A897-F2E8DC05F037}"/>
              </a:ext>
            </a:extLst>
          </p:cNvPr>
          <p:cNvSpPr>
            <a:spLocks noGrp="1"/>
          </p:cNvSpPr>
          <p:nvPr>
            <p:ph type="title"/>
          </p:nvPr>
        </p:nvSpPr>
        <p:spPr>
          <a:xfrm>
            <a:off x="515722" y="493776"/>
            <a:ext cx="13441680" cy="1327709"/>
          </a:xfrm>
        </p:spPr>
        <p:txBody>
          <a:bodyPr>
            <a:normAutofit/>
          </a:bodyPr>
          <a:lstStyle/>
          <a:p>
            <a:r>
              <a:rPr lang="tr-TR" sz="4320"/>
              <a:t>Neural Network Layer</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05517"/>
            <a:ext cx="153619"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a:solidFill>
                <a:prstClr val="white"/>
              </a:solidFill>
              <a:latin typeface="Calibri" panose="020F0502020204030204"/>
            </a:endParaRPr>
          </a:p>
        </p:txBody>
      </p:sp>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2561" y="2066306"/>
            <a:ext cx="5062118" cy="5424672"/>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7DF2CB08-1298-CD71-5C16-CB495691900A}"/>
              </a:ext>
            </a:extLst>
          </p:cNvPr>
          <p:cNvSpPr>
            <a:spLocks noGrp="1"/>
          </p:cNvSpPr>
          <p:nvPr>
            <p:ph idx="1"/>
          </p:nvPr>
        </p:nvSpPr>
        <p:spPr>
          <a:xfrm>
            <a:off x="9526503" y="2424989"/>
            <a:ext cx="4146116" cy="4751222"/>
          </a:xfrm>
        </p:spPr>
        <p:txBody>
          <a:bodyPr anchor="ctr">
            <a:normAutofit/>
          </a:bodyPr>
          <a:lstStyle/>
          <a:p>
            <a:r>
              <a:rPr lang="tr-TR" sz="2160" dirty="0"/>
              <a:t>İlk katman 3, ikinci katman ise 1 nörondan oluşuyor.</a:t>
            </a:r>
          </a:p>
          <a:p>
            <a:r>
              <a:rPr lang="tr-TR" sz="2160" dirty="0"/>
              <a:t>Her bir nöron için </a:t>
            </a:r>
            <a:r>
              <a:rPr lang="tr-TR" sz="2160" b="1" dirty="0"/>
              <a:t>lojistik regresyon </a:t>
            </a:r>
            <a:r>
              <a:rPr lang="tr-TR" sz="2160" dirty="0"/>
              <a:t>hesaplaması yapılır.</a:t>
            </a:r>
          </a:p>
          <a:p>
            <a:r>
              <a:rPr lang="tr-TR" sz="2160" dirty="0"/>
              <a:t>x vektörü ile birinci katmanda yapılan hesaplamalar sonucu yeni aktivasyon değerlerini içeren vektör ikinci katmana verilir.</a:t>
            </a:r>
          </a:p>
          <a:p>
            <a:r>
              <a:rPr lang="tr-TR" sz="2160" dirty="0"/>
              <a:t>İkinci katmandaki hesaplamalar ile de sonuç elde edilir.</a:t>
            </a:r>
            <a:endParaRPr lang="en-US" sz="2160" dirty="0"/>
          </a:p>
        </p:txBody>
      </p:sp>
      <p:pic>
        <p:nvPicPr>
          <p:cNvPr id="6" name="İçerik Yer Tutucusu 4">
            <a:extLst>
              <a:ext uri="{FF2B5EF4-FFF2-40B4-BE49-F238E27FC236}">
                <a16:creationId xmlns:a16="http://schemas.microsoft.com/office/drawing/2014/main" id="{52490CC7-BE14-64FE-042C-2AB933F18624}"/>
              </a:ext>
            </a:extLst>
          </p:cNvPr>
          <p:cNvPicPr>
            <a:picLocks noChangeAspect="1"/>
          </p:cNvPicPr>
          <p:nvPr/>
        </p:nvPicPr>
        <p:blipFill>
          <a:blip r:embed="rId2"/>
          <a:stretch>
            <a:fillRect/>
          </a:stretch>
        </p:blipFill>
        <p:spPr>
          <a:xfrm>
            <a:off x="2054450" y="2601060"/>
            <a:ext cx="5260751" cy="3263869"/>
          </a:xfrm>
          <a:prstGeom prst="rect">
            <a:avLst/>
          </a:prstGeom>
        </p:spPr>
      </p:pic>
      <p:sp>
        <p:nvSpPr>
          <p:cNvPr id="7" name="Metin kutusu 6">
            <a:extLst>
              <a:ext uri="{FF2B5EF4-FFF2-40B4-BE49-F238E27FC236}">
                <a16:creationId xmlns:a16="http://schemas.microsoft.com/office/drawing/2014/main" id="{73AF5F3C-7097-A2D7-3D27-EEC178FFEC8F}"/>
              </a:ext>
            </a:extLst>
          </p:cNvPr>
          <p:cNvSpPr txBox="1"/>
          <p:nvPr/>
        </p:nvSpPr>
        <p:spPr>
          <a:xfrm>
            <a:off x="1413636" y="4454592"/>
            <a:ext cx="1849573" cy="424732"/>
          </a:xfrm>
          <a:prstGeom prst="rect">
            <a:avLst/>
          </a:prstGeom>
          <a:noFill/>
        </p:spPr>
        <p:txBody>
          <a:bodyPr wrap="square" rtlCol="0">
            <a:spAutoFit/>
          </a:bodyPr>
          <a:lstStyle/>
          <a:p>
            <a:pPr defTabSz="1097280"/>
            <a:r>
              <a:rPr lang="tr-TR" sz="2160" dirty="0" err="1">
                <a:solidFill>
                  <a:prstClr val="black"/>
                </a:solidFill>
                <a:latin typeface="Aptos" panose="02110004020202020204"/>
              </a:rPr>
              <a:t>input</a:t>
            </a:r>
            <a:r>
              <a:rPr lang="tr-TR" sz="2160" dirty="0">
                <a:solidFill>
                  <a:prstClr val="black"/>
                </a:solidFill>
                <a:latin typeface="Aptos" panose="02110004020202020204"/>
              </a:rPr>
              <a:t> (</a:t>
            </a:r>
            <a:r>
              <a:rPr lang="tr-TR" sz="2160" dirty="0" err="1">
                <a:solidFill>
                  <a:prstClr val="black"/>
                </a:solidFill>
                <a:latin typeface="Aptos" panose="02110004020202020204"/>
              </a:rPr>
              <a:t>layer</a:t>
            </a:r>
            <a:r>
              <a:rPr lang="tr-TR" sz="2160" dirty="0">
                <a:solidFill>
                  <a:prstClr val="black"/>
                </a:solidFill>
                <a:latin typeface="Aptos" panose="02110004020202020204"/>
              </a:rPr>
              <a:t> 0)</a:t>
            </a:r>
          </a:p>
        </p:txBody>
      </p:sp>
      <p:sp>
        <p:nvSpPr>
          <p:cNvPr id="9" name="Metin kutusu 8">
            <a:extLst>
              <a:ext uri="{FF2B5EF4-FFF2-40B4-BE49-F238E27FC236}">
                <a16:creationId xmlns:a16="http://schemas.microsoft.com/office/drawing/2014/main" id="{2672E652-3C4F-8264-7034-95E0B107C758}"/>
              </a:ext>
            </a:extLst>
          </p:cNvPr>
          <p:cNvSpPr txBox="1"/>
          <p:nvPr/>
        </p:nvSpPr>
        <p:spPr>
          <a:xfrm>
            <a:off x="3565421" y="5643329"/>
            <a:ext cx="2191612" cy="424732"/>
          </a:xfrm>
          <a:prstGeom prst="rect">
            <a:avLst/>
          </a:prstGeom>
          <a:noFill/>
        </p:spPr>
        <p:txBody>
          <a:bodyPr wrap="square" rtlCol="0">
            <a:spAutoFit/>
          </a:bodyPr>
          <a:lstStyle/>
          <a:p>
            <a:pPr defTabSz="1097280"/>
            <a:r>
              <a:rPr lang="tr-TR" sz="2160" dirty="0" err="1">
                <a:solidFill>
                  <a:prstClr val="black"/>
                </a:solidFill>
                <a:latin typeface="Aptos" panose="02110004020202020204"/>
              </a:rPr>
              <a:t>layer</a:t>
            </a:r>
            <a:r>
              <a:rPr lang="tr-TR" sz="2160" dirty="0">
                <a:solidFill>
                  <a:prstClr val="black"/>
                </a:solidFill>
                <a:latin typeface="Aptos" panose="02110004020202020204"/>
              </a:rPr>
              <a:t> 1</a:t>
            </a:r>
          </a:p>
        </p:txBody>
      </p:sp>
      <p:sp>
        <p:nvSpPr>
          <p:cNvPr id="10" name="Metin kutusu 9">
            <a:extLst>
              <a:ext uri="{FF2B5EF4-FFF2-40B4-BE49-F238E27FC236}">
                <a16:creationId xmlns:a16="http://schemas.microsoft.com/office/drawing/2014/main" id="{4262D3D8-84A9-845A-0E45-097DF83C1189}"/>
              </a:ext>
            </a:extLst>
          </p:cNvPr>
          <p:cNvSpPr txBox="1"/>
          <p:nvPr/>
        </p:nvSpPr>
        <p:spPr>
          <a:xfrm>
            <a:off x="5415607" y="4850597"/>
            <a:ext cx="1970384" cy="424732"/>
          </a:xfrm>
          <a:prstGeom prst="rect">
            <a:avLst/>
          </a:prstGeom>
          <a:noFill/>
        </p:spPr>
        <p:txBody>
          <a:bodyPr wrap="square" rtlCol="0">
            <a:spAutoFit/>
          </a:bodyPr>
          <a:lstStyle/>
          <a:p>
            <a:pPr defTabSz="1097280"/>
            <a:r>
              <a:rPr lang="tr-TR" sz="2160" dirty="0" err="1">
                <a:solidFill>
                  <a:prstClr val="black"/>
                </a:solidFill>
                <a:latin typeface="Aptos" panose="02110004020202020204"/>
              </a:rPr>
              <a:t>layer</a:t>
            </a:r>
            <a:r>
              <a:rPr lang="tr-TR" sz="2160" dirty="0">
                <a:solidFill>
                  <a:prstClr val="black"/>
                </a:solidFill>
                <a:latin typeface="Aptos" panose="02110004020202020204"/>
              </a:rPr>
              <a:t> 2</a:t>
            </a:r>
          </a:p>
        </p:txBody>
      </p:sp>
      <p:sp>
        <p:nvSpPr>
          <p:cNvPr id="12" name="Metin kutusu 11">
            <a:extLst>
              <a:ext uri="{FF2B5EF4-FFF2-40B4-BE49-F238E27FC236}">
                <a16:creationId xmlns:a16="http://schemas.microsoft.com/office/drawing/2014/main" id="{DFA1CA58-07E3-2E54-FBFE-BAC576245E3C}"/>
              </a:ext>
            </a:extLst>
          </p:cNvPr>
          <p:cNvSpPr txBox="1"/>
          <p:nvPr/>
        </p:nvSpPr>
        <p:spPr>
          <a:xfrm>
            <a:off x="3255706" y="6254609"/>
            <a:ext cx="2501327" cy="424732"/>
          </a:xfrm>
          <a:prstGeom prst="rect">
            <a:avLst/>
          </a:prstGeom>
          <a:noFill/>
        </p:spPr>
        <p:txBody>
          <a:bodyPr wrap="square" rtlCol="0">
            <a:spAutoFit/>
          </a:bodyPr>
          <a:lstStyle/>
          <a:p>
            <a:pPr defTabSz="1097280"/>
            <a:r>
              <a:rPr lang="tr-TR" sz="2160" b="1" dirty="0">
                <a:solidFill>
                  <a:prstClr val="black"/>
                </a:solidFill>
                <a:latin typeface="Aptos" panose="02110004020202020204"/>
              </a:rPr>
              <a:t>Basit Bir Sinir Ağı</a:t>
            </a:r>
          </a:p>
        </p:txBody>
      </p:sp>
      <p:sp>
        <p:nvSpPr>
          <p:cNvPr id="14" name="Metin kutusu 13">
            <a:extLst>
              <a:ext uri="{FF2B5EF4-FFF2-40B4-BE49-F238E27FC236}">
                <a16:creationId xmlns:a16="http://schemas.microsoft.com/office/drawing/2014/main" id="{853CE29F-F56D-6F2A-0AE7-16E35F587683}"/>
              </a:ext>
            </a:extLst>
          </p:cNvPr>
          <p:cNvSpPr txBox="1"/>
          <p:nvPr/>
        </p:nvSpPr>
        <p:spPr>
          <a:xfrm>
            <a:off x="8144297" y="7777586"/>
            <a:ext cx="6878647" cy="387798"/>
          </a:xfrm>
          <a:prstGeom prst="rect">
            <a:avLst/>
          </a:prstGeom>
          <a:noFill/>
        </p:spPr>
        <p:txBody>
          <a:bodyPr wrap="square" rtlCol="0">
            <a:spAutoFit/>
          </a:bodyPr>
          <a:lstStyle/>
          <a:p>
            <a:pPr defTabSz="1097280"/>
            <a:r>
              <a:rPr lang="tr-TR" sz="1920" dirty="0" err="1">
                <a:solidFill>
                  <a:prstClr val="black"/>
                </a:solidFill>
                <a:latin typeface="Aptos" panose="02110004020202020204"/>
              </a:rPr>
              <a:t>layer</a:t>
            </a:r>
            <a:r>
              <a:rPr lang="tr-TR" sz="1920" dirty="0">
                <a:solidFill>
                  <a:prstClr val="black"/>
                </a:solidFill>
                <a:latin typeface="Aptos" panose="02110004020202020204"/>
              </a:rPr>
              <a:t> 1 ve </a:t>
            </a:r>
            <a:r>
              <a:rPr lang="tr-TR" sz="1920" dirty="0" err="1">
                <a:solidFill>
                  <a:prstClr val="black"/>
                </a:solidFill>
                <a:latin typeface="Aptos" panose="02110004020202020204"/>
              </a:rPr>
              <a:t>layer</a:t>
            </a:r>
            <a:r>
              <a:rPr lang="tr-TR" sz="1920" dirty="0">
                <a:solidFill>
                  <a:prstClr val="black"/>
                </a:solidFill>
                <a:latin typeface="Aptos" panose="02110004020202020204"/>
              </a:rPr>
              <a:t> 2’deki hesaplamalara daha detaylı bakalım…</a:t>
            </a:r>
          </a:p>
        </p:txBody>
      </p:sp>
    </p:spTree>
    <p:extLst>
      <p:ext uri="{BB962C8B-B14F-4D97-AF65-F5344CB8AC3E}">
        <p14:creationId xmlns:p14="http://schemas.microsoft.com/office/powerpoint/2010/main" val="186269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3"/>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FD2FE49D-E8ED-1203-754F-5FEFC121A180}"/>
              </a:ext>
            </a:extLst>
          </p:cNvPr>
          <p:cNvSpPr>
            <a:spLocks noGrp="1"/>
          </p:cNvSpPr>
          <p:nvPr>
            <p:ph type="title"/>
          </p:nvPr>
        </p:nvSpPr>
        <p:spPr>
          <a:xfrm>
            <a:off x="667839" y="772161"/>
            <a:ext cx="13453110" cy="893803"/>
          </a:xfrm>
        </p:spPr>
        <p:txBody>
          <a:bodyPr>
            <a:normAutofit/>
          </a:bodyPr>
          <a:lstStyle/>
          <a:p>
            <a:pPr algn="ctr"/>
            <a:r>
              <a:rPr lang="tr-TR" sz="3840" dirty="0">
                <a:solidFill>
                  <a:schemeClr val="bg1"/>
                </a:solidFill>
              </a:rPr>
              <a:t>Birinci Katmandaki (</a:t>
            </a:r>
            <a:r>
              <a:rPr lang="tr-TR" sz="3840" dirty="0" err="1">
                <a:solidFill>
                  <a:schemeClr val="bg1"/>
                </a:solidFill>
              </a:rPr>
              <a:t>layer</a:t>
            </a:r>
            <a:r>
              <a:rPr lang="tr-TR" sz="3840" dirty="0">
                <a:solidFill>
                  <a:schemeClr val="bg1"/>
                </a:solidFill>
              </a:rPr>
              <a:t> 1)Hesaplamalar</a:t>
            </a:r>
          </a:p>
        </p:txBody>
      </p:sp>
      <p:pic>
        <p:nvPicPr>
          <p:cNvPr id="4" name="Resim 3">
            <a:extLst>
              <a:ext uri="{FF2B5EF4-FFF2-40B4-BE49-F238E27FC236}">
                <a16:creationId xmlns:a16="http://schemas.microsoft.com/office/drawing/2014/main" id="{EF7DAAB4-39F1-60C0-4417-E548FF635C43}"/>
              </a:ext>
            </a:extLst>
          </p:cNvPr>
          <p:cNvPicPr>
            <a:picLocks noChangeAspect="1"/>
          </p:cNvPicPr>
          <p:nvPr/>
        </p:nvPicPr>
        <p:blipFill>
          <a:blip r:embed="rId2"/>
          <a:stretch>
            <a:fillRect/>
          </a:stretch>
        </p:blipFill>
        <p:spPr>
          <a:xfrm>
            <a:off x="5375917" y="2207702"/>
            <a:ext cx="9030308" cy="3679852"/>
          </a:xfrm>
          <a:prstGeom prst="rect">
            <a:avLst/>
          </a:prstGeom>
          <a:ln w="28575">
            <a:solidFill>
              <a:schemeClr val="bg1">
                <a:lumMod val="75000"/>
              </a:schemeClr>
            </a:solidFill>
          </a:ln>
        </p:spPr>
      </p:pic>
      <p:sp>
        <p:nvSpPr>
          <p:cNvPr id="5" name="Metin kutusu 4">
            <a:extLst>
              <a:ext uri="{FF2B5EF4-FFF2-40B4-BE49-F238E27FC236}">
                <a16:creationId xmlns:a16="http://schemas.microsoft.com/office/drawing/2014/main" id="{084B1828-4934-161E-2E25-CC60EA0B00E5}"/>
              </a:ext>
            </a:extLst>
          </p:cNvPr>
          <p:cNvSpPr txBox="1"/>
          <p:nvPr/>
        </p:nvSpPr>
        <p:spPr>
          <a:xfrm>
            <a:off x="314456" y="2729806"/>
            <a:ext cx="4924172" cy="2751522"/>
          </a:xfrm>
          <a:prstGeom prst="rect">
            <a:avLst/>
          </a:prstGeom>
          <a:noFill/>
        </p:spPr>
        <p:txBody>
          <a:bodyPr wrap="square" rtlCol="0">
            <a:spAutoFit/>
          </a:bodyPr>
          <a:lstStyle/>
          <a:p>
            <a:pPr marL="342900" indent="-342900" defTabSz="1097280">
              <a:buFont typeface="Arial" panose="020B0604020202020204" pitchFamily="34" charset="0"/>
              <a:buChar char="•"/>
            </a:pPr>
            <a:r>
              <a:rPr lang="tr-TR" sz="2160" dirty="0">
                <a:solidFill>
                  <a:prstClr val="black"/>
                </a:solidFill>
                <a:latin typeface="Aptos" panose="02110004020202020204"/>
              </a:rPr>
              <a:t>3 nöron için de </a:t>
            </a:r>
            <a:r>
              <a:rPr lang="tr-TR" sz="2160" b="1" dirty="0">
                <a:solidFill>
                  <a:prstClr val="black"/>
                </a:solidFill>
                <a:latin typeface="Aptos" panose="02110004020202020204"/>
              </a:rPr>
              <a:t>lojistik regresyon </a:t>
            </a:r>
            <a:r>
              <a:rPr lang="tr-TR" sz="2160" dirty="0">
                <a:solidFill>
                  <a:prstClr val="black"/>
                </a:solidFill>
                <a:latin typeface="Aptos" panose="02110004020202020204"/>
              </a:rPr>
              <a:t>hesaplaması yapılır.</a:t>
            </a:r>
          </a:p>
          <a:p>
            <a:pPr marL="342900" indent="-342900" defTabSz="1097280">
              <a:buFont typeface="Arial" panose="020B0604020202020204" pitchFamily="34" charset="0"/>
              <a:buChar char="•"/>
            </a:pPr>
            <a:endParaRPr lang="tr-TR" sz="2160" dirty="0">
              <a:solidFill>
                <a:prstClr val="black"/>
              </a:solidFill>
              <a:latin typeface="Aptos" panose="02110004020202020204"/>
            </a:endParaRPr>
          </a:p>
          <a:p>
            <a:pPr marL="342900" indent="-342900" defTabSz="1097280">
              <a:buFont typeface="Arial" panose="020B0604020202020204" pitchFamily="34" charset="0"/>
              <a:buChar char="•"/>
            </a:pPr>
            <a:r>
              <a:rPr lang="tr-TR" sz="2160" dirty="0">
                <a:solidFill>
                  <a:prstClr val="black"/>
                </a:solidFill>
                <a:latin typeface="Aptos" panose="02110004020202020204"/>
              </a:rPr>
              <a:t>Hesaplamalarda giriş vektörü kullanılır.</a:t>
            </a:r>
          </a:p>
          <a:p>
            <a:pPr marL="342900" indent="-342900" defTabSz="1097280">
              <a:buFont typeface="Arial" panose="020B0604020202020204" pitchFamily="34" charset="0"/>
              <a:buChar char="•"/>
            </a:pPr>
            <a:endParaRPr lang="tr-TR" sz="2160" dirty="0">
              <a:solidFill>
                <a:prstClr val="black"/>
              </a:solidFill>
              <a:latin typeface="Aptos" panose="02110004020202020204"/>
            </a:endParaRPr>
          </a:p>
          <a:p>
            <a:pPr marL="342900" indent="-342900" defTabSz="1097280">
              <a:buFont typeface="Arial" panose="020B0604020202020204" pitchFamily="34" charset="0"/>
              <a:buChar char="•"/>
            </a:pPr>
            <a:r>
              <a:rPr lang="tr-TR" sz="2160" dirty="0">
                <a:solidFill>
                  <a:prstClr val="black"/>
                </a:solidFill>
                <a:latin typeface="Aptos" panose="02110004020202020204"/>
              </a:rPr>
              <a:t>3 nöron olduğu için 3 sayıdan oluşan bir vektör elde edilir.</a:t>
            </a:r>
          </a:p>
        </p:txBody>
      </p:sp>
    </p:spTree>
    <p:extLst>
      <p:ext uri="{BB962C8B-B14F-4D97-AF65-F5344CB8AC3E}">
        <p14:creationId xmlns:p14="http://schemas.microsoft.com/office/powerpoint/2010/main" val="3821375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3"/>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9521CF90-6A35-1AE0-5EF9-FE9AFD3041D8}"/>
              </a:ext>
            </a:extLst>
          </p:cNvPr>
          <p:cNvSpPr>
            <a:spLocks noGrp="1"/>
          </p:cNvSpPr>
          <p:nvPr>
            <p:ph type="title"/>
          </p:nvPr>
        </p:nvSpPr>
        <p:spPr>
          <a:xfrm>
            <a:off x="667839" y="772161"/>
            <a:ext cx="13453110" cy="893803"/>
          </a:xfrm>
        </p:spPr>
        <p:txBody>
          <a:bodyPr>
            <a:normAutofit/>
          </a:bodyPr>
          <a:lstStyle/>
          <a:p>
            <a:pPr algn="ctr"/>
            <a:r>
              <a:rPr lang="tr-TR" sz="3840" dirty="0">
                <a:solidFill>
                  <a:schemeClr val="bg1"/>
                </a:solidFill>
              </a:rPr>
              <a:t>İkinci Katmandaki (</a:t>
            </a:r>
            <a:r>
              <a:rPr lang="tr-TR" sz="3840" dirty="0" err="1">
                <a:solidFill>
                  <a:schemeClr val="bg1"/>
                </a:solidFill>
              </a:rPr>
              <a:t>layer</a:t>
            </a:r>
            <a:r>
              <a:rPr lang="tr-TR" sz="3840" dirty="0">
                <a:solidFill>
                  <a:schemeClr val="bg1"/>
                </a:solidFill>
              </a:rPr>
              <a:t> 2) Hesaplamalar</a:t>
            </a:r>
          </a:p>
        </p:txBody>
      </p:sp>
      <p:pic>
        <p:nvPicPr>
          <p:cNvPr id="4" name="Resim 3" descr="metin, diyagram, ekran görüntüsü, çizgi içeren bir resim&#10;&#10;Açıklama otomatik olarak oluşturuldu">
            <a:extLst>
              <a:ext uri="{FF2B5EF4-FFF2-40B4-BE49-F238E27FC236}">
                <a16:creationId xmlns:a16="http://schemas.microsoft.com/office/drawing/2014/main" id="{B3C1402B-81DA-BB27-8A48-715D86BB12E5}"/>
              </a:ext>
            </a:extLst>
          </p:cNvPr>
          <p:cNvPicPr>
            <a:picLocks noChangeAspect="1"/>
          </p:cNvPicPr>
          <p:nvPr/>
        </p:nvPicPr>
        <p:blipFill>
          <a:blip r:embed="rId2"/>
          <a:stretch>
            <a:fillRect/>
          </a:stretch>
        </p:blipFill>
        <p:spPr>
          <a:xfrm>
            <a:off x="5949512" y="1769528"/>
            <a:ext cx="8556358" cy="3465324"/>
          </a:xfrm>
          <a:prstGeom prst="rect">
            <a:avLst/>
          </a:prstGeom>
          <a:ln w="28575">
            <a:solidFill>
              <a:schemeClr val="bg1">
                <a:lumMod val="75000"/>
              </a:schemeClr>
            </a:solidFill>
          </a:ln>
        </p:spPr>
      </p:pic>
      <p:pic>
        <p:nvPicPr>
          <p:cNvPr id="6" name="Resim 5">
            <a:extLst>
              <a:ext uri="{FF2B5EF4-FFF2-40B4-BE49-F238E27FC236}">
                <a16:creationId xmlns:a16="http://schemas.microsoft.com/office/drawing/2014/main" id="{B18FDA49-137A-B709-7B47-D797224BC2BD}"/>
              </a:ext>
            </a:extLst>
          </p:cNvPr>
          <p:cNvPicPr>
            <a:picLocks noChangeAspect="1"/>
          </p:cNvPicPr>
          <p:nvPr/>
        </p:nvPicPr>
        <p:blipFill>
          <a:blip r:embed="rId3"/>
          <a:stretch>
            <a:fillRect/>
          </a:stretch>
        </p:blipFill>
        <p:spPr>
          <a:xfrm>
            <a:off x="284765" y="5423632"/>
            <a:ext cx="8281098" cy="2637683"/>
          </a:xfrm>
          <a:prstGeom prst="rect">
            <a:avLst/>
          </a:prstGeom>
          <a:ln w="28575">
            <a:solidFill>
              <a:schemeClr val="bg1">
                <a:lumMod val="75000"/>
              </a:schemeClr>
            </a:solidFill>
          </a:ln>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E618F5-42B4-B774-CD88-82700465FD6D}"/>
                  </a:ext>
                </a:extLst>
              </p:cNvPr>
              <p:cNvSpPr txBox="1"/>
              <p:nvPr/>
            </p:nvSpPr>
            <p:spPr>
              <a:xfrm>
                <a:off x="379154" y="2314615"/>
                <a:ext cx="5243316" cy="2465162"/>
              </a:xfrm>
              <a:prstGeom prst="rect">
                <a:avLst/>
              </a:prstGeom>
              <a:noFill/>
            </p:spPr>
            <p:txBody>
              <a:bodyPr wrap="square" rtlCol="0">
                <a:spAutoFit/>
              </a:bodyPr>
              <a:lstStyle/>
              <a:p>
                <a:pPr marL="342900" indent="-342900" defTabSz="1097280">
                  <a:buFont typeface="Arial" panose="020B0604020202020204" pitchFamily="34" charset="0"/>
                  <a:buChar char="•"/>
                </a:pPr>
                <a:r>
                  <a:rPr lang="tr-TR" sz="2160" dirty="0">
                    <a:solidFill>
                      <a:prstClr val="black"/>
                    </a:solidFill>
                    <a:latin typeface="Aptos" panose="02110004020202020204"/>
                  </a:rPr>
                  <a:t>İkinci katmanda bir nöron olduğu için sadece bir lojistik regresyon hesaplaması yapılır ve çıktı olarak </a:t>
                </a: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𝟐</m:t>
                            </m:r>
                          </m:e>
                        </m:d>
                      </m:sup>
                    </m:sSup>
                  </m:oMath>
                </a14:m>
                <a:r>
                  <a:rPr lang="tr-TR" sz="2160" dirty="0">
                    <a:solidFill>
                      <a:prstClr val="black"/>
                    </a:solidFill>
                    <a:latin typeface="Aptos" panose="02110004020202020204"/>
                  </a:rPr>
                  <a:t> </a:t>
                </a:r>
                <a:r>
                  <a:rPr lang="tr-TR" sz="2160" dirty="0" err="1">
                    <a:solidFill>
                      <a:prstClr val="black"/>
                    </a:solidFill>
                    <a:latin typeface="Aptos" panose="02110004020202020204"/>
                  </a:rPr>
                  <a:t>skaler</a:t>
                </a:r>
                <a:r>
                  <a:rPr lang="tr-TR" sz="2160" dirty="0">
                    <a:solidFill>
                      <a:prstClr val="black"/>
                    </a:solidFill>
                    <a:latin typeface="Aptos" panose="02110004020202020204"/>
                  </a:rPr>
                  <a:t> sayısı elde edilir.</a:t>
                </a:r>
              </a:p>
              <a:p>
                <a:pPr defTabSz="1097280"/>
                <a:endParaRPr lang="tr-TR" sz="2160" dirty="0">
                  <a:solidFill>
                    <a:prstClr val="black"/>
                  </a:solidFill>
                  <a:latin typeface="Aptos" panose="02110004020202020204"/>
                </a:endParaRPr>
              </a:p>
              <a:p>
                <a:pPr marL="342900" indent="-342900" defTabSz="1097280">
                  <a:buFont typeface="Arial" panose="020B0604020202020204" pitchFamily="34" charset="0"/>
                  <a:buChar char="•"/>
                </a:pPr>
                <a:r>
                  <a:rPr lang="tr-TR" sz="2160" dirty="0">
                    <a:solidFill>
                      <a:prstClr val="black"/>
                    </a:solidFill>
                    <a:latin typeface="Aptos" panose="02110004020202020204"/>
                  </a:rPr>
                  <a:t>Hesaplamalarda bir önceki katmandan gelen </a:t>
                </a: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𝟏</m:t>
                            </m:r>
                          </m:e>
                        </m:d>
                      </m:sup>
                    </m:sSup>
                  </m:oMath>
                </a14:m>
                <a:r>
                  <a:rPr lang="tr-TR" sz="2160" dirty="0">
                    <a:solidFill>
                      <a:prstClr val="black"/>
                    </a:solidFill>
                    <a:latin typeface="Aptos" panose="02110004020202020204"/>
                  </a:rPr>
                  <a:t> vektörü kullanılır</a:t>
                </a:r>
              </a:p>
            </p:txBody>
          </p:sp>
        </mc:Choice>
        <mc:Fallback xmlns="">
          <p:sp>
            <p:nvSpPr>
              <p:cNvPr id="7" name="Metin kutusu 6">
                <a:extLst>
                  <a:ext uri="{FF2B5EF4-FFF2-40B4-BE49-F238E27FC236}">
                    <a16:creationId xmlns:a16="http://schemas.microsoft.com/office/drawing/2014/main" id="{4DE618F5-42B4-B774-CD88-82700465FD6D}"/>
                  </a:ext>
                </a:extLst>
              </p:cNvPr>
              <p:cNvSpPr txBox="1">
                <a:spLocks noRot="1" noChangeAspect="1" noMove="1" noResize="1" noEditPoints="1" noAdjustHandles="1" noChangeArrowheads="1" noChangeShapeType="1" noTextEdit="1"/>
              </p:cNvSpPr>
              <p:nvPr/>
            </p:nvSpPr>
            <p:spPr>
              <a:xfrm>
                <a:off x="379154" y="2314615"/>
                <a:ext cx="5243316" cy="2465162"/>
              </a:xfrm>
              <a:prstGeom prst="rect">
                <a:avLst/>
              </a:prstGeom>
              <a:blipFill>
                <a:blip r:embed="rId4"/>
                <a:stretch>
                  <a:fillRect l="-1279" t="-1485" b="-4455"/>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B281C55C-33B4-7A49-F00C-A08E17D07F3D}"/>
              </a:ext>
            </a:extLst>
          </p:cNvPr>
          <p:cNvSpPr txBox="1"/>
          <p:nvPr/>
        </p:nvSpPr>
        <p:spPr>
          <a:xfrm>
            <a:off x="9261986" y="6186299"/>
            <a:ext cx="4752773" cy="757130"/>
          </a:xfrm>
          <a:prstGeom prst="rect">
            <a:avLst/>
          </a:prstGeom>
          <a:noFill/>
        </p:spPr>
        <p:txBody>
          <a:bodyPr wrap="square" rtlCol="0">
            <a:spAutoFit/>
          </a:bodyPr>
          <a:lstStyle/>
          <a:p>
            <a:pPr marL="342900" indent="-342900" defTabSz="1097280">
              <a:buFont typeface="Arial" panose="020B0604020202020204" pitchFamily="34" charset="0"/>
              <a:buChar char="•"/>
            </a:pPr>
            <a:r>
              <a:rPr lang="tr-TR" sz="2160" dirty="0">
                <a:solidFill>
                  <a:prstClr val="black"/>
                </a:solidFill>
                <a:latin typeface="Aptos" panose="02110004020202020204"/>
              </a:rPr>
              <a:t>Sonra da bir sınır değeri belirlenerek </a:t>
            </a:r>
            <a:r>
              <a:rPr lang="tr-TR" sz="2160" b="1" dirty="0" err="1">
                <a:solidFill>
                  <a:prstClr val="black"/>
                </a:solidFill>
                <a:latin typeface="Aptos" panose="02110004020202020204"/>
              </a:rPr>
              <a:t>binary</a:t>
            </a:r>
            <a:r>
              <a:rPr lang="tr-TR" sz="2160" b="1" dirty="0">
                <a:solidFill>
                  <a:prstClr val="black"/>
                </a:solidFill>
                <a:latin typeface="Aptos" panose="02110004020202020204"/>
              </a:rPr>
              <a:t> </a:t>
            </a:r>
            <a:r>
              <a:rPr lang="tr-TR" sz="2160" b="1" dirty="0" err="1">
                <a:solidFill>
                  <a:prstClr val="black"/>
                </a:solidFill>
                <a:latin typeface="Aptos" panose="02110004020202020204"/>
              </a:rPr>
              <a:t>classification</a:t>
            </a:r>
            <a:r>
              <a:rPr lang="tr-TR" sz="2160" b="1" dirty="0">
                <a:solidFill>
                  <a:prstClr val="black"/>
                </a:solidFill>
                <a:latin typeface="Aptos" panose="02110004020202020204"/>
              </a:rPr>
              <a:t> </a:t>
            </a:r>
            <a:r>
              <a:rPr lang="tr-TR" sz="2160" dirty="0">
                <a:solidFill>
                  <a:prstClr val="black"/>
                </a:solidFill>
                <a:latin typeface="Aptos" panose="02110004020202020204"/>
              </a:rPr>
              <a:t>uygulanabilir.</a:t>
            </a:r>
          </a:p>
        </p:txBody>
      </p:sp>
    </p:spTree>
    <p:extLst>
      <p:ext uri="{BB962C8B-B14F-4D97-AF65-F5344CB8AC3E}">
        <p14:creationId xmlns:p14="http://schemas.microsoft.com/office/powerpoint/2010/main" val="365990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C332ABB5-5708-04FA-1B29-CE83C3E34B9D}"/>
              </a:ext>
            </a:extLst>
          </p:cNvPr>
          <p:cNvSpPr>
            <a:spLocks noGrp="1"/>
          </p:cNvSpPr>
          <p:nvPr>
            <p:ph type="title"/>
          </p:nvPr>
        </p:nvSpPr>
        <p:spPr>
          <a:xfrm>
            <a:off x="515722" y="493776"/>
            <a:ext cx="13441680" cy="1327709"/>
          </a:xfrm>
        </p:spPr>
        <p:txBody>
          <a:bodyPr>
            <a:normAutofit/>
          </a:bodyPr>
          <a:lstStyle/>
          <a:p>
            <a:r>
              <a:rPr lang="tr-TR" sz="4320"/>
              <a:t>More Complex Neural Networks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18149"/>
            <a:ext cx="153619"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pic>
        <p:nvPicPr>
          <p:cNvPr id="5" name="İçerik Yer Tutucusu 4" descr="ekran görüntüsü, metin, yazı tipi, diyagram içeren bir resim&#10;&#10;Açıklama otomatik olarak oluşturuldu">
            <a:extLst>
              <a:ext uri="{FF2B5EF4-FFF2-40B4-BE49-F238E27FC236}">
                <a16:creationId xmlns:a16="http://schemas.microsoft.com/office/drawing/2014/main" id="{05177FF6-0FE2-BEBE-4A5C-2AF6019DEFD2}"/>
              </a:ext>
            </a:extLst>
          </p:cNvPr>
          <p:cNvPicPr>
            <a:picLocks noChangeAspect="1"/>
          </p:cNvPicPr>
          <p:nvPr/>
        </p:nvPicPr>
        <p:blipFill>
          <a:blip r:embed="rId2"/>
          <a:stretch>
            <a:fillRect/>
          </a:stretch>
        </p:blipFill>
        <p:spPr>
          <a:xfrm>
            <a:off x="515722" y="2561327"/>
            <a:ext cx="8043062" cy="4423682"/>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2561" y="2066306"/>
            <a:ext cx="5062118" cy="5424672"/>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BEB23C53-F8FF-0647-90BE-157F7EDA7682}"/>
              </a:ext>
            </a:extLst>
          </p:cNvPr>
          <p:cNvSpPr>
            <a:spLocks noGrp="1"/>
          </p:cNvSpPr>
          <p:nvPr>
            <p:ph idx="1"/>
          </p:nvPr>
        </p:nvSpPr>
        <p:spPr>
          <a:xfrm>
            <a:off x="9526503" y="2424989"/>
            <a:ext cx="4146116" cy="4751222"/>
          </a:xfrm>
        </p:spPr>
        <p:txBody>
          <a:bodyPr anchor="ctr">
            <a:normAutofit/>
          </a:bodyPr>
          <a:lstStyle/>
          <a:p>
            <a:r>
              <a:rPr lang="tr-TR" sz="2160" dirty="0"/>
              <a:t>4 katmandan oluşan bir sinir ağı (</a:t>
            </a:r>
            <a:r>
              <a:rPr lang="tr-TR" sz="2160" dirty="0" err="1"/>
              <a:t>layer</a:t>
            </a:r>
            <a:r>
              <a:rPr lang="tr-TR" sz="2160" dirty="0"/>
              <a:t> 0 sayılmaz)</a:t>
            </a:r>
          </a:p>
          <a:p>
            <a:r>
              <a:rPr lang="tr-TR" sz="2160" dirty="0"/>
              <a:t>1, 2 ve 3. katmanlar </a:t>
            </a:r>
            <a:r>
              <a:rPr lang="tr-TR" sz="2160" b="1" dirty="0" err="1"/>
              <a:t>hidden</a:t>
            </a:r>
            <a:r>
              <a:rPr lang="tr-TR" sz="2160" b="1" dirty="0"/>
              <a:t> </a:t>
            </a:r>
            <a:r>
              <a:rPr lang="tr-TR" sz="2160" b="1" dirty="0" err="1"/>
              <a:t>layer</a:t>
            </a:r>
            <a:r>
              <a:rPr lang="tr-TR" sz="2160" b="1" dirty="0"/>
              <a:t> </a:t>
            </a:r>
            <a:r>
              <a:rPr lang="tr-TR" sz="2160" dirty="0"/>
              <a:t>olarak adlandırılır.</a:t>
            </a:r>
          </a:p>
          <a:p>
            <a:r>
              <a:rPr lang="tr-TR" sz="2160" dirty="0"/>
              <a:t>4. katman ise </a:t>
            </a:r>
            <a:r>
              <a:rPr lang="tr-TR" sz="2160" b="1" dirty="0" err="1"/>
              <a:t>output</a:t>
            </a:r>
            <a:r>
              <a:rPr lang="tr-TR" sz="2160" b="1" dirty="0"/>
              <a:t> </a:t>
            </a:r>
            <a:r>
              <a:rPr lang="tr-TR" sz="2160" b="1" dirty="0" err="1"/>
              <a:t>layer</a:t>
            </a:r>
            <a:r>
              <a:rPr lang="tr-TR" sz="2160" b="1" dirty="0"/>
              <a:t> </a:t>
            </a:r>
            <a:r>
              <a:rPr lang="tr-TR" sz="2160" dirty="0"/>
              <a:t>yani çıkış katmanıdır.</a:t>
            </a:r>
          </a:p>
          <a:p>
            <a:r>
              <a:rPr lang="tr-TR" sz="2160" dirty="0"/>
              <a:t>Bu örnekte de diğerinde olduğu gibi her katman önceki katmanda hesaplanmış olan vektörü alarak içerdiği nöron sayısı boyutunda yeni vektörler oluşturur.</a:t>
            </a:r>
            <a:endParaRPr lang="en-US" sz="2160" dirty="0"/>
          </a:p>
        </p:txBody>
      </p:sp>
    </p:spTree>
    <p:extLst>
      <p:ext uri="{BB962C8B-B14F-4D97-AF65-F5344CB8AC3E}">
        <p14:creationId xmlns:p14="http://schemas.microsoft.com/office/powerpoint/2010/main" val="401565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4630399" cy="822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 y="1275419"/>
            <a:ext cx="877825" cy="808152"/>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97" y="787381"/>
            <a:ext cx="6708944" cy="17179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CCC145A0-5AE8-D37A-2D4A-55885F35B2B2}"/>
              </a:ext>
            </a:extLst>
          </p:cNvPr>
          <p:cNvSpPr>
            <a:spLocks noGrp="1"/>
          </p:cNvSpPr>
          <p:nvPr>
            <p:ph type="title"/>
          </p:nvPr>
        </p:nvSpPr>
        <p:spPr>
          <a:xfrm>
            <a:off x="1252358" y="1048729"/>
            <a:ext cx="5913949" cy="1242937"/>
          </a:xfrm>
        </p:spPr>
        <p:txBody>
          <a:bodyPr vert="horz" lIns="109728" tIns="54864" rIns="109728" bIns="54864" rtlCol="0" anchor="ctr">
            <a:normAutofit/>
          </a:bodyPr>
          <a:lstStyle/>
          <a:p>
            <a:r>
              <a:rPr lang="en-US" sz="4320"/>
              <a:t>General equation; </a:t>
            </a:r>
          </a:p>
        </p:txBody>
      </p:sp>
      <p:sp>
        <p:nvSpPr>
          <p:cNvPr id="6" name="Metin kutusu 5">
            <a:extLst>
              <a:ext uri="{FF2B5EF4-FFF2-40B4-BE49-F238E27FC236}">
                <a16:creationId xmlns:a16="http://schemas.microsoft.com/office/drawing/2014/main" id="{AA5A02A4-FA7C-7ED4-D158-45A292BF1F12}"/>
              </a:ext>
            </a:extLst>
          </p:cNvPr>
          <p:cNvSpPr txBox="1"/>
          <p:nvPr/>
        </p:nvSpPr>
        <p:spPr>
          <a:xfrm>
            <a:off x="1254035" y="3029666"/>
            <a:ext cx="5989955" cy="4412548"/>
          </a:xfrm>
          <a:prstGeom prst="rect">
            <a:avLst/>
          </a:prstGeom>
        </p:spPr>
        <p:txBody>
          <a:bodyPr vert="horz" lIns="109728" tIns="54864" rIns="109728" bIns="54864" rtlCol="0" anchor="ctr">
            <a:normAutofit/>
          </a:bodyPr>
          <a:lstStyle/>
          <a:p>
            <a:pPr indent="-274320" defTabSz="1097280">
              <a:lnSpc>
                <a:spcPct val="90000"/>
              </a:lnSpc>
              <a:spcAft>
                <a:spcPts val="720"/>
              </a:spcAft>
              <a:buFont typeface="Arial" panose="020B0604020202020204" pitchFamily="34" charset="0"/>
              <a:buChar char="•"/>
            </a:pPr>
            <a:r>
              <a:rPr lang="tr-TR" sz="2160" dirty="0">
                <a:solidFill>
                  <a:prstClr val="black"/>
                </a:solidFill>
                <a:latin typeface="Aptos" panose="02110004020202020204"/>
              </a:rPr>
              <a:t>Yandaki </a:t>
            </a:r>
            <a:r>
              <a:rPr lang="en-US" sz="2160" dirty="0" err="1">
                <a:solidFill>
                  <a:prstClr val="black"/>
                </a:solidFill>
                <a:latin typeface="Aptos" panose="02110004020202020204"/>
              </a:rPr>
              <a:t>ifade</a:t>
            </a:r>
            <a:r>
              <a:rPr lang="en-US" sz="2160" dirty="0">
                <a:solidFill>
                  <a:prstClr val="black"/>
                </a:solidFill>
                <a:latin typeface="Aptos" panose="02110004020202020204"/>
              </a:rPr>
              <a:t>, </a:t>
            </a:r>
            <a:r>
              <a:rPr lang="en-US" sz="2160" b="1" dirty="0">
                <a:solidFill>
                  <a:prstClr val="black"/>
                </a:solidFill>
                <a:latin typeface="Aptos" panose="02110004020202020204"/>
              </a:rPr>
              <a:t>l.</a:t>
            </a:r>
            <a:r>
              <a:rPr lang="en-US" sz="2160" dirty="0">
                <a:solidFill>
                  <a:prstClr val="black"/>
                </a:solidFill>
                <a:latin typeface="Aptos" panose="02110004020202020204"/>
              </a:rPr>
              <a:t> </a:t>
            </a:r>
            <a:r>
              <a:rPr lang="en-US" sz="2160" dirty="0" err="1">
                <a:solidFill>
                  <a:prstClr val="black"/>
                </a:solidFill>
                <a:latin typeface="Aptos" panose="02110004020202020204"/>
              </a:rPr>
              <a:t>katmanın</a:t>
            </a:r>
            <a:r>
              <a:rPr lang="en-US" sz="2160" dirty="0">
                <a:solidFill>
                  <a:prstClr val="black"/>
                </a:solidFill>
                <a:latin typeface="Aptos" panose="02110004020202020204"/>
              </a:rPr>
              <a:t> </a:t>
            </a:r>
            <a:r>
              <a:rPr lang="en-US" sz="2160" b="1" dirty="0">
                <a:solidFill>
                  <a:prstClr val="black"/>
                </a:solidFill>
                <a:latin typeface="Aptos" panose="02110004020202020204"/>
              </a:rPr>
              <a:t>j. </a:t>
            </a:r>
            <a:r>
              <a:rPr lang="en-US" sz="2160" dirty="0" err="1">
                <a:solidFill>
                  <a:prstClr val="black"/>
                </a:solidFill>
                <a:latin typeface="Aptos" panose="02110004020202020204"/>
              </a:rPr>
              <a:t>nöronu</a:t>
            </a:r>
            <a:r>
              <a:rPr lang="tr-TR" sz="2160" dirty="0" err="1">
                <a:solidFill>
                  <a:prstClr val="black"/>
                </a:solidFill>
                <a:latin typeface="Aptos" panose="02110004020202020204"/>
              </a:rPr>
              <a:t>nun</a:t>
            </a:r>
            <a:r>
              <a:rPr lang="en-US" sz="2160" dirty="0">
                <a:solidFill>
                  <a:prstClr val="black"/>
                </a:solidFill>
                <a:latin typeface="Aptos" panose="02110004020202020204"/>
              </a:rPr>
              <a:t> </a:t>
            </a:r>
            <a:r>
              <a:rPr lang="en-US" sz="2160" dirty="0" err="1">
                <a:solidFill>
                  <a:prstClr val="black"/>
                </a:solidFill>
                <a:latin typeface="Aptos" panose="02110004020202020204"/>
              </a:rPr>
              <a:t>aktivasyon</a:t>
            </a:r>
            <a:r>
              <a:rPr lang="en-US" sz="2160" dirty="0">
                <a:solidFill>
                  <a:prstClr val="black"/>
                </a:solidFill>
                <a:latin typeface="Aptos" panose="02110004020202020204"/>
              </a:rPr>
              <a:t> </a:t>
            </a:r>
            <a:r>
              <a:rPr lang="en-US" sz="2160" dirty="0" err="1">
                <a:solidFill>
                  <a:prstClr val="black"/>
                </a:solidFill>
                <a:latin typeface="Aptos" panose="02110004020202020204"/>
              </a:rPr>
              <a:t>değerini</a:t>
            </a:r>
            <a:r>
              <a:rPr lang="en-US" sz="2160" dirty="0">
                <a:solidFill>
                  <a:prstClr val="black"/>
                </a:solidFill>
                <a:latin typeface="Aptos" panose="02110004020202020204"/>
              </a:rPr>
              <a:t> </a:t>
            </a:r>
            <a:r>
              <a:rPr lang="en-US" sz="2160" dirty="0" err="1">
                <a:solidFill>
                  <a:prstClr val="black"/>
                </a:solidFill>
                <a:latin typeface="Aptos" panose="02110004020202020204"/>
              </a:rPr>
              <a:t>hesaplamak</a:t>
            </a:r>
            <a:r>
              <a:rPr lang="en-US" sz="2160" dirty="0">
                <a:solidFill>
                  <a:prstClr val="black"/>
                </a:solidFill>
                <a:latin typeface="Aptos" panose="02110004020202020204"/>
              </a:rPr>
              <a:t> </a:t>
            </a:r>
            <a:r>
              <a:rPr lang="en-US" sz="2160" dirty="0" err="1">
                <a:solidFill>
                  <a:prstClr val="black"/>
                </a:solidFill>
                <a:latin typeface="Aptos" panose="02110004020202020204"/>
              </a:rPr>
              <a:t>için</a:t>
            </a:r>
            <a:r>
              <a:rPr lang="en-US" sz="2160" dirty="0">
                <a:solidFill>
                  <a:prstClr val="black"/>
                </a:solidFill>
                <a:latin typeface="Aptos" panose="02110004020202020204"/>
              </a:rPr>
              <a:t> </a:t>
            </a:r>
            <a:r>
              <a:rPr lang="en-US" sz="2160" dirty="0" err="1">
                <a:solidFill>
                  <a:prstClr val="black"/>
                </a:solidFill>
                <a:latin typeface="Aptos" panose="02110004020202020204"/>
              </a:rPr>
              <a:t>kullanılan</a:t>
            </a:r>
            <a:r>
              <a:rPr lang="tr-TR" sz="2160" dirty="0">
                <a:solidFill>
                  <a:prstClr val="black"/>
                </a:solidFill>
                <a:latin typeface="Aptos" panose="02110004020202020204"/>
              </a:rPr>
              <a:t> bir genel formüldür.</a:t>
            </a:r>
          </a:p>
          <a:p>
            <a:pPr indent="-274320" defTabSz="1097280">
              <a:lnSpc>
                <a:spcPct val="90000"/>
              </a:lnSpc>
              <a:spcAft>
                <a:spcPts val="720"/>
              </a:spcAft>
              <a:buFont typeface="Arial" panose="020B0604020202020204" pitchFamily="34" charset="0"/>
              <a:buChar char="•"/>
            </a:pPr>
            <a:r>
              <a:rPr lang="tr-TR" sz="2160" dirty="0">
                <a:solidFill>
                  <a:prstClr val="black"/>
                </a:solidFill>
                <a:latin typeface="Aptos" panose="02110004020202020204"/>
              </a:rPr>
              <a:t>g sigmoid fonksiyonu özel olarak </a:t>
            </a:r>
            <a:r>
              <a:rPr lang="tr-TR" sz="2160" b="1" dirty="0">
                <a:solidFill>
                  <a:prstClr val="black"/>
                </a:solidFill>
                <a:latin typeface="Aptos" panose="02110004020202020204"/>
              </a:rPr>
              <a:t>aktivasyon fonksiyonu </a:t>
            </a:r>
            <a:r>
              <a:rPr lang="tr-TR" sz="2160" dirty="0">
                <a:solidFill>
                  <a:prstClr val="black"/>
                </a:solidFill>
                <a:latin typeface="Aptos" panose="02110004020202020204"/>
              </a:rPr>
              <a:t>şeklinde de adlandırılır.</a:t>
            </a:r>
          </a:p>
          <a:p>
            <a:pPr indent="-274320" defTabSz="1097280">
              <a:lnSpc>
                <a:spcPct val="90000"/>
              </a:lnSpc>
              <a:spcAft>
                <a:spcPts val="720"/>
              </a:spcAft>
              <a:buFont typeface="Arial" panose="020B0604020202020204" pitchFamily="34" charset="0"/>
              <a:buChar char="•"/>
            </a:pPr>
            <a:r>
              <a:rPr lang="tr-TR" sz="2160" dirty="0">
                <a:solidFill>
                  <a:prstClr val="black"/>
                </a:solidFill>
                <a:latin typeface="Aptos" panose="02110004020202020204"/>
              </a:rPr>
              <a:t>w ve b parametreleri de l. katmanın j. nöronuna aittir.</a:t>
            </a:r>
          </a:p>
        </p:txBody>
      </p:sp>
      <p:sp>
        <p:nvSpPr>
          <p:cNvPr id="22" name="Rectangle 2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302" y="790041"/>
            <a:ext cx="5663258" cy="321502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pic>
        <p:nvPicPr>
          <p:cNvPr id="8" name="Resim 7" descr="metin, ekran görüntüsü, yazı tipi, diyagram içeren bir resim&#10;&#10;Açıklama otomatik olarak oluşturuldu">
            <a:extLst>
              <a:ext uri="{FF2B5EF4-FFF2-40B4-BE49-F238E27FC236}">
                <a16:creationId xmlns:a16="http://schemas.microsoft.com/office/drawing/2014/main" id="{31C74D79-5366-88BE-1D45-A97F1E99A829}"/>
              </a:ext>
            </a:extLst>
          </p:cNvPr>
          <p:cNvPicPr>
            <a:picLocks noChangeAspect="1"/>
          </p:cNvPicPr>
          <p:nvPr/>
        </p:nvPicPr>
        <p:blipFill>
          <a:blip r:embed="rId2"/>
          <a:stretch>
            <a:fillRect/>
          </a:stretch>
        </p:blipFill>
        <p:spPr>
          <a:xfrm>
            <a:off x="8209280" y="1535107"/>
            <a:ext cx="5167086" cy="1730972"/>
          </a:xfrm>
          <a:prstGeom prst="rect">
            <a:avLst/>
          </a:prstGeom>
        </p:spPr>
      </p:pic>
      <p:sp>
        <p:nvSpPr>
          <p:cNvPr id="24" name="Rectangle 2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302" y="4237160"/>
            <a:ext cx="5663258" cy="321502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pic>
        <p:nvPicPr>
          <p:cNvPr id="5" name="İçerik Yer Tutucusu 4" descr="yazı tipi, el yazısı, metin, çizgi içeren bir resim&#10;&#10;Açıklama otomatik olarak oluşturuldu">
            <a:extLst>
              <a:ext uri="{FF2B5EF4-FFF2-40B4-BE49-F238E27FC236}">
                <a16:creationId xmlns:a16="http://schemas.microsoft.com/office/drawing/2014/main" id="{D4E01F16-087F-2F53-10C8-5714E09923B7}"/>
              </a:ext>
            </a:extLst>
          </p:cNvPr>
          <p:cNvPicPr>
            <a:picLocks noGrp="1" noChangeAspect="1"/>
          </p:cNvPicPr>
          <p:nvPr>
            <p:ph idx="1"/>
          </p:nvPr>
        </p:nvPicPr>
        <p:blipFill>
          <a:blip r:embed="rId3"/>
          <a:stretch>
            <a:fillRect/>
          </a:stretch>
        </p:blipFill>
        <p:spPr>
          <a:xfrm>
            <a:off x="8209280" y="5369660"/>
            <a:ext cx="5167086" cy="930076"/>
          </a:xfrm>
          <a:prstGeom prst="rect">
            <a:avLst/>
          </a:prstGeom>
        </p:spPr>
      </p:pic>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05840" y="7790688"/>
            <a:ext cx="1261872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64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B67BC1-A307-D520-8C19-4C11F9D941FA}"/>
              </a:ext>
            </a:extLst>
          </p:cNvPr>
          <p:cNvSpPr>
            <a:spLocks noGrp="1"/>
          </p:cNvSpPr>
          <p:nvPr>
            <p:ph type="title"/>
          </p:nvPr>
        </p:nvSpPr>
        <p:spPr/>
        <p:txBody>
          <a:bodyPr/>
          <a:lstStyle/>
          <a:p>
            <a:r>
              <a:rPr lang="tr-TR" dirty="0" err="1"/>
              <a:t>Forward</a:t>
            </a:r>
            <a:r>
              <a:rPr lang="tr-TR" dirty="0"/>
              <a:t> </a:t>
            </a:r>
            <a:r>
              <a:rPr lang="tr-TR" dirty="0" err="1"/>
              <a:t>Propagation</a:t>
            </a:r>
            <a:endParaRPr lang="tr-TR" dirty="0"/>
          </a:p>
        </p:txBody>
      </p:sp>
      <p:pic>
        <p:nvPicPr>
          <p:cNvPr id="5" name="İçerik Yer Tutucusu 4">
            <a:extLst>
              <a:ext uri="{FF2B5EF4-FFF2-40B4-BE49-F238E27FC236}">
                <a16:creationId xmlns:a16="http://schemas.microsoft.com/office/drawing/2014/main" id="{5DD70757-1AA3-DD39-ECD2-8392A177784D}"/>
              </a:ext>
            </a:extLst>
          </p:cNvPr>
          <p:cNvPicPr>
            <a:picLocks noGrp="1" noChangeAspect="1"/>
          </p:cNvPicPr>
          <p:nvPr>
            <p:ph idx="1"/>
          </p:nvPr>
        </p:nvPicPr>
        <p:blipFill>
          <a:blip r:embed="rId2"/>
          <a:stretch>
            <a:fillRect/>
          </a:stretch>
        </p:blipFill>
        <p:spPr>
          <a:xfrm>
            <a:off x="8800159" y="2304769"/>
            <a:ext cx="3437819" cy="2501699"/>
          </a:xfrm>
        </p:spPr>
      </p:pic>
      <p:sp>
        <p:nvSpPr>
          <p:cNvPr id="6" name="Metin kutusu 5">
            <a:extLst>
              <a:ext uri="{FF2B5EF4-FFF2-40B4-BE49-F238E27FC236}">
                <a16:creationId xmlns:a16="http://schemas.microsoft.com/office/drawing/2014/main" id="{1ED84892-014B-CA18-5AA7-4AFE91B4420C}"/>
              </a:ext>
            </a:extLst>
          </p:cNvPr>
          <p:cNvSpPr txBox="1"/>
          <p:nvPr/>
        </p:nvSpPr>
        <p:spPr>
          <a:xfrm>
            <a:off x="797449" y="1757456"/>
            <a:ext cx="6616127" cy="1902059"/>
          </a:xfrm>
          <a:prstGeom prst="rect">
            <a:avLst/>
          </a:prstGeom>
          <a:noFill/>
        </p:spPr>
        <p:txBody>
          <a:bodyPr wrap="square" rtlCol="0">
            <a:spAutoFit/>
          </a:bodyPr>
          <a:lstStyle/>
          <a:p>
            <a:pPr marL="342900" indent="-342900" defTabSz="1097280">
              <a:buFont typeface="Arial" panose="020B0604020202020204" pitchFamily="34" charset="0"/>
              <a:buChar char="•"/>
            </a:pPr>
            <a:r>
              <a:rPr lang="tr-TR" sz="1920" dirty="0">
                <a:solidFill>
                  <a:prstClr val="black"/>
                </a:solidFill>
                <a:latin typeface="Aptos" panose="02110004020202020204"/>
              </a:rPr>
              <a:t>Son iki örnekte bahsedilen hesaplama yöntemi aslında </a:t>
            </a:r>
            <a:r>
              <a:rPr lang="tr-TR" sz="1920" b="1" dirty="0" err="1">
                <a:solidFill>
                  <a:prstClr val="black"/>
                </a:solidFill>
                <a:latin typeface="Aptos" panose="02110004020202020204"/>
              </a:rPr>
              <a:t>forward</a:t>
            </a:r>
            <a:r>
              <a:rPr lang="tr-TR" sz="1920" b="1" dirty="0">
                <a:solidFill>
                  <a:prstClr val="black"/>
                </a:solidFill>
                <a:latin typeface="Aptos" panose="02110004020202020204"/>
              </a:rPr>
              <a:t> </a:t>
            </a:r>
            <a:r>
              <a:rPr lang="tr-TR" sz="1920" b="1" dirty="0" err="1">
                <a:solidFill>
                  <a:prstClr val="black"/>
                </a:solidFill>
                <a:latin typeface="Aptos" panose="02110004020202020204"/>
              </a:rPr>
              <a:t>propagation</a:t>
            </a:r>
            <a:r>
              <a:rPr lang="tr-TR" sz="1920" dirty="0" err="1">
                <a:solidFill>
                  <a:prstClr val="black"/>
                </a:solidFill>
                <a:latin typeface="Aptos" panose="02110004020202020204"/>
              </a:rPr>
              <a:t>’dur</a:t>
            </a:r>
            <a:r>
              <a:rPr lang="tr-TR" sz="1920" dirty="0">
                <a:solidFill>
                  <a:prstClr val="black"/>
                </a:solidFill>
                <a:latin typeface="Aptos" panose="02110004020202020204"/>
              </a:rPr>
              <a:t>. Hesaplamayı giriş vektöründen çıkışa doğru yaptığımız için </a:t>
            </a:r>
            <a:r>
              <a:rPr lang="tr-TR" sz="1920" dirty="0" err="1">
                <a:solidFill>
                  <a:prstClr val="black"/>
                </a:solidFill>
                <a:latin typeface="Aptos" panose="02110004020202020204"/>
              </a:rPr>
              <a:t>forward’dır</a:t>
            </a:r>
            <a:r>
              <a:rPr lang="tr-TR" sz="1920" dirty="0">
                <a:solidFill>
                  <a:prstClr val="black"/>
                </a:solidFill>
                <a:latin typeface="Aptos" panose="02110004020202020204"/>
              </a:rPr>
              <a:t>.</a:t>
            </a:r>
          </a:p>
          <a:p>
            <a:pPr marL="342900" indent="-342900" defTabSz="1097280">
              <a:buFont typeface="Arial" panose="020B0604020202020204" pitchFamily="34" charset="0"/>
              <a:buChar char="•"/>
            </a:pPr>
            <a:r>
              <a:rPr lang="tr-TR" sz="1920" dirty="0">
                <a:solidFill>
                  <a:prstClr val="black"/>
                </a:solidFill>
                <a:latin typeface="Aptos" panose="02110004020202020204"/>
              </a:rPr>
              <a:t>Şimdi de </a:t>
            </a:r>
            <a:r>
              <a:rPr lang="tr-TR" sz="1920" dirty="0" err="1">
                <a:solidFill>
                  <a:prstClr val="black"/>
                </a:solidFill>
                <a:latin typeface="Aptos" panose="02110004020202020204"/>
              </a:rPr>
              <a:t>forward</a:t>
            </a:r>
            <a:r>
              <a:rPr lang="tr-TR" sz="1920" dirty="0">
                <a:solidFill>
                  <a:prstClr val="black"/>
                </a:solidFill>
                <a:latin typeface="Aptos" panose="02110004020202020204"/>
              </a:rPr>
              <a:t> </a:t>
            </a:r>
            <a:r>
              <a:rPr lang="tr-TR" sz="1920" dirty="0" err="1">
                <a:solidFill>
                  <a:prstClr val="black"/>
                </a:solidFill>
                <a:latin typeface="Aptos" panose="02110004020202020204"/>
              </a:rPr>
              <a:t>propagation</a:t>
            </a:r>
            <a:r>
              <a:rPr lang="tr-TR" sz="1920" dirty="0">
                <a:solidFill>
                  <a:prstClr val="black"/>
                </a:solidFill>
                <a:latin typeface="Aptos" panose="02110004020202020204"/>
              </a:rPr>
              <a:t> kullanılan rakam tanıma örneğini inceleyelim;</a:t>
            </a:r>
          </a:p>
          <a:p>
            <a:pPr marL="342900" indent="-342900" defTabSz="1097280">
              <a:buFont typeface="Arial" panose="020B0604020202020204" pitchFamily="34" charset="0"/>
              <a:buChar char="•"/>
            </a:pPr>
            <a:endParaRPr lang="tr-TR" sz="2160" dirty="0">
              <a:solidFill>
                <a:prstClr val="black"/>
              </a:solidFill>
              <a:latin typeface="Aptos" panose="02110004020202020204"/>
            </a:endParaRPr>
          </a:p>
        </p:txBody>
      </p:sp>
      <p:pic>
        <p:nvPicPr>
          <p:cNvPr id="8" name="Resim 7">
            <a:extLst>
              <a:ext uri="{FF2B5EF4-FFF2-40B4-BE49-F238E27FC236}">
                <a16:creationId xmlns:a16="http://schemas.microsoft.com/office/drawing/2014/main" id="{A1C6CCE3-AAD1-3A5D-72C7-0444F7BEF661}"/>
              </a:ext>
            </a:extLst>
          </p:cNvPr>
          <p:cNvPicPr>
            <a:picLocks noChangeAspect="1"/>
          </p:cNvPicPr>
          <p:nvPr/>
        </p:nvPicPr>
        <p:blipFill>
          <a:blip r:embed="rId3"/>
          <a:stretch>
            <a:fillRect/>
          </a:stretch>
        </p:blipFill>
        <p:spPr>
          <a:xfrm>
            <a:off x="313108" y="3478564"/>
            <a:ext cx="3484632" cy="3411883"/>
          </a:xfrm>
          <a:prstGeom prst="rect">
            <a:avLst/>
          </a:prstGeom>
        </p:spPr>
      </p:pic>
      <p:sp>
        <p:nvSpPr>
          <p:cNvPr id="9" name="Metin kutusu 8">
            <a:extLst>
              <a:ext uri="{FF2B5EF4-FFF2-40B4-BE49-F238E27FC236}">
                <a16:creationId xmlns:a16="http://schemas.microsoft.com/office/drawing/2014/main" id="{95BFDD48-C918-673F-C9EE-C555EC4C0ACE}"/>
              </a:ext>
            </a:extLst>
          </p:cNvPr>
          <p:cNvSpPr txBox="1"/>
          <p:nvPr/>
        </p:nvSpPr>
        <p:spPr>
          <a:xfrm>
            <a:off x="9018420" y="1745104"/>
            <a:ext cx="3001297" cy="609398"/>
          </a:xfrm>
          <a:prstGeom prst="rect">
            <a:avLst/>
          </a:prstGeom>
          <a:noFill/>
        </p:spPr>
        <p:txBody>
          <a:bodyPr wrap="square" rtlCol="0">
            <a:spAutoFit/>
          </a:bodyPr>
          <a:lstStyle/>
          <a:p>
            <a:pPr defTabSz="1097280"/>
            <a:r>
              <a:rPr lang="tr-TR" sz="1680" dirty="0">
                <a:solidFill>
                  <a:prstClr val="black"/>
                </a:solidFill>
                <a:latin typeface="Aptos" panose="02110004020202020204"/>
              </a:rPr>
              <a:t>8x8 ve 0-255 arasında piksel değeri içeren görseller.</a:t>
            </a:r>
          </a:p>
        </p:txBody>
      </p:sp>
      <p:pic>
        <p:nvPicPr>
          <p:cNvPr id="11" name="Resim 10">
            <a:extLst>
              <a:ext uri="{FF2B5EF4-FFF2-40B4-BE49-F238E27FC236}">
                <a16:creationId xmlns:a16="http://schemas.microsoft.com/office/drawing/2014/main" id="{12EFB76C-7AEB-7A96-D2E3-BE145E1943A7}"/>
              </a:ext>
            </a:extLst>
          </p:cNvPr>
          <p:cNvPicPr>
            <a:picLocks noChangeAspect="1"/>
          </p:cNvPicPr>
          <p:nvPr/>
        </p:nvPicPr>
        <p:blipFill>
          <a:blip r:embed="rId4"/>
          <a:stretch>
            <a:fillRect/>
          </a:stretch>
        </p:blipFill>
        <p:spPr>
          <a:xfrm>
            <a:off x="4105512" y="3544022"/>
            <a:ext cx="3331016" cy="1330644"/>
          </a:xfrm>
          <a:prstGeom prst="rect">
            <a:avLst/>
          </a:prstGeom>
        </p:spPr>
      </p:pic>
      <p:pic>
        <p:nvPicPr>
          <p:cNvPr id="13" name="Resim 12">
            <a:extLst>
              <a:ext uri="{FF2B5EF4-FFF2-40B4-BE49-F238E27FC236}">
                <a16:creationId xmlns:a16="http://schemas.microsoft.com/office/drawing/2014/main" id="{E530E915-7C7D-457A-9B66-B7D1084EE43B}"/>
              </a:ext>
            </a:extLst>
          </p:cNvPr>
          <p:cNvPicPr>
            <a:picLocks noChangeAspect="1"/>
          </p:cNvPicPr>
          <p:nvPr/>
        </p:nvPicPr>
        <p:blipFill>
          <a:blip r:embed="rId5"/>
          <a:stretch>
            <a:fillRect/>
          </a:stretch>
        </p:blipFill>
        <p:spPr>
          <a:xfrm>
            <a:off x="4105512" y="4958357"/>
            <a:ext cx="3331016" cy="1345375"/>
          </a:xfrm>
          <a:prstGeom prst="rect">
            <a:avLst/>
          </a:prstGeom>
        </p:spPr>
      </p:pic>
      <p:pic>
        <p:nvPicPr>
          <p:cNvPr id="15" name="Resim 14">
            <a:extLst>
              <a:ext uri="{FF2B5EF4-FFF2-40B4-BE49-F238E27FC236}">
                <a16:creationId xmlns:a16="http://schemas.microsoft.com/office/drawing/2014/main" id="{7965AEC6-57FF-2B16-6E60-FADE95336C77}"/>
              </a:ext>
            </a:extLst>
          </p:cNvPr>
          <p:cNvPicPr>
            <a:picLocks noChangeAspect="1"/>
          </p:cNvPicPr>
          <p:nvPr/>
        </p:nvPicPr>
        <p:blipFill>
          <a:blip r:embed="rId6"/>
          <a:stretch>
            <a:fillRect/>
          </a:stretch>
        </p:blipFill>
        <p:spPr>
          <a:xfrm>
            <a:off x="8309692" y="4907388"/>
            <a:ext cx="4235876" cy="3017834"/>
          </a:xfrm>
          <a:prstGeom prst="rect">
            <a:avLst/>
          </a:prstGeom>
        </p:spPr>
      </p:pic>
    </p:spTree>
    <p:extLst>
      <p:ext uri="{BB962C8B-B14F-4D97-AF65-F5344CB8AC3E}">
        <p14:creationId xmlns:p14="http://schemas.microsoft.com/office/powerpoint/2010/main" val="363858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488" y="1921550"/>
            <a:ext cx="4919305" cy="4386382"/>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Derin Öğrenme ile Kahve Kavurma Nasıl Optimize Edilir?</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Derin öğrenme algoritmaları, kahve kavurma gibi çeşitli uygulamalarda kullanılabilir. Bu sunumda, derin öğrenme modellerinin kahve kavurmada nasıl kullanılabileceğini ele alacağız.</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ikdörtgen 4">
            <a:extLst>
              <a:ext uri="{FF2B5EF4-FFF2-40B4-BE49-F238E27FC236}">
                <a16:creationId xmlns:a16="http://schemas.microsoft.com/office/drawing/2014/main" id="{43226020-DB7B-D8A6-D7BF-6FCC4CA56E78}"/>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3606" y="3273522"/>
            <a:ext cx="5622761" cy="2747826"/>
          </a:xfrm>
          <a:prstGeom prst="rect">
            <a:avLst/>
          </a:prstGeom>
        </p:spPr>
      </p:pic>
      <p:sp>
        <p:nvSpPr>
          <p:cNvPr id="3" name="Text 0"/>
          <p:cNvSpPr/>
          <p:nvPr/>
        </p:nvSpPr>
        <p:spPr>
          <a:xfrm>
            <a:off x="0" y="1268373"/>
            <a:ext cx="14630400" cy="1417558"/>
          </a:xfrm>
          <a:prstGeom prst="rect">
            <a:avLst/>
          </a:prstGeom>
          <a:noFill/>
          <a:ln/>
        </p:spPr>
        <p:txBody>
          <a:bodyPr wrap="square" lIns="0" tIns="0" rIns="0" bIns="0" rtlCol="0" anchor="t"/>
          <a:lstStyle/>
          <a:p>
            <a:pPr marL="0" marR="0" lvl="0" indent="0" algn="ctr"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Kavurma Parametrelerinin Etkisi</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280190" y="3625691"/>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Sıcaklık</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6280190" y="4206835"/>
            <a:ext cx="3501509"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Kavurma sıcaklığı, kahve çekirdeklerinin renk ve aroma profilini etkiler. Çok düşük sıcaklıklar yetersiz kavurmaya yol açabilirken, çok yüksek sıcaklıklar yanmış bir tat bırakabilir.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10342721" y="3625691"/>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Süre</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10342721" y="4206835"/>
            <a:ext cx="3501509" cy="1814513"/>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Kavurma süresi, kahve çekirdeklerinin yoğunluğunu ve acı seviyesini etkiler. Kısa süreler hafif bir tat bırakabilirken, uzun süreler daha güçlü bir tat verir.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ikdörtgen 7">
            <a:extLst>
              <a:ext uri="{FF2B5EF4-FFF2-40B4-BE49-F238E27FC236}">
                <a16:creationId xmlns:a16="http://schemas.microsoft.com/office/drawing/2014/main" id="{7697B985-AD5C-FAE9-E943-EF1929988CD2}"/>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20059"/>
            <a:ext cx="10443210" cy="708779"/>
          </a:xfrm>
          <a:prstGeom prst="rect">
            <a:avLst/>
          </a:prstGeom>
          <a:noFill/>
          <a:ln/>
        </p:spPr>
        <p:txBody>
          <a:bodyPr wrap="non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Derin Öğrenme Modeliyle Optimizasyon</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793790" y="2724150"/>
            <a:ext cx="396835" cy="396835"/>
          </a:xfrm>
          <a:prstGeom prst="roundRect">
            <a:avLst>
              <a:gd name="adj" fmla="val 24007"/>
            </a:avLst>
          </a:prstGeom>
          <a:solidFill>
            <a:srgbClr val="E1E1EA"/>
          </a:solidFill>
          <a:ln w="7620">
            <a:solidFill>
              <a:srgbClr val="C7C7D0"/>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2"/>
          <p:cNvSpPr/>
          <p:nvPr/>
        </p:nvSpPr>
        <p:spPr>
          <a:xfrm>
            <a:off x="1417439" y="2724150"/>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Eğitim Verisi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1417439" y="3214569"/>
            <a:ext cx="3572708"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Farklı sıcaklık ve süre kombinasyonlarında kavrulmuş kahve çekirdeklerinin bir eğitim verisi oluşturulur. Her kavurma için bir etiket, "iyi" veya "kötü" olarak atanır.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5216962" y="2724150"/>
            <a:ext cx="396835" cy="396835"/>
          </a:xfrm>
          <a:prstGeom prst="roundRect">
            <a:avLst>
              <a:gd name="adj" fmla="val 24007"/>
            </a:avLst>
          </a:prstGeom>
          <a:solidFill>
            <a:srgbClr val="E1E1EA"/>
          </a:solidFill>
          <a:ln w="7620">
            <a:solidFill>
              <a:srgbClr val="C7C7D0"/>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p:cNvSpPr/>
          <p:nvPr/>
        </p:nvSpPr>
        <p:spPr>
          <a:xfrm>
            <a:off x="5840611" y="2724150"/>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Model Eğitimi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5840611" y="3214569"/>
            <a:ext cx="3572708"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Eğitim verisi, derin öğrenme modeli tarafından işlenir. Model, iyi kahveyle sonuçlanan sıcaklık ve süre kombinasyonlarını öğrenir.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hape 7"/>
          <p:cNvSpPr/>
          <p:nvPr/>
        </p:nvSpPr>
        <p:spPr>
          <a:xfrm>
            <a:off x="9640133" y="2724150"/>
            <a:ext cx="396835" cy="396835"/>
          </a:xfrm>
          <a:prstGeom prst="roundRect">
            <a:avLst>
              <a:gd name="adj" fmla="val 24007"/>
            </a:avLst>
          </a:prstGeom>
          <a:solidFill>
            <a:srgbClr val="E1E1EA"/>
          </a:solidFill>
          <a:ln w="7620">
            <a:solidFill>
              <a:srgbClr val="C7C7D0"/>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8"/>
          <p:cNvSpPr/>
          <p:nvPr/>
        </p:nvSpPr>
        <p:spPr>
          <a:xfrm>
            <a:off x="10263783" y="2724150"/>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Çıktı</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10263783" y="3214569"/>
            <a:ext cx="3572708"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Yeni bir kavurma için sıcaklık ve süre ayarları girdiğinizde, model en iyi sonucu sağlayacak bir tahmin üretir.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Resim 12" descr="metin, yazı tipi, ekran görüntüsü, çizgi içeren bir resim">
            <a:extLst>
              <a:ext uri="{FF2B5EF4-FFF2-40B4-BE49-F238E27FC236}">
                <a16:creationId xmlns:a16="http://schemas.microsoft.com/office/drawing/2014/main" id="{D344AA99-D172-25B1-D439-69202DBF4062}"/>
              </a:ext>
            </a:extLst>
          </p:cNvPr>
          <p:cNvPicPr>
            <a:picLocks noChangeAspect="1"/>
          </p:cNvPicPr>
          <p:nvPr/>
        </p:nvPicPr>
        <p:blipFill>
          <a:blip r:embed="rId3"/>
          <a:stretch>
            <a:fillRect/>
          </a:stretch>
        </p:blipFill>
        <p:spPr>
          <a:xfrm>
            <a:off x="5337638" y="5751910"/>
            <a:ext cx="3955123" cy="1417443"/>
          </a:xfrm>
          <a:prstGeom prst="rect">
            <a:avLst/>
          </a:prstGeom>
        </p:spPr>
      </p:pic>
      <p:sp>
        <p:nvSpPr>
          <p:cNvPr id="14" name="Dikdörtgen 13">
            <a:extLst>
              <a:ext uri="{FF2B5EF4-FFF2-40B4-BE49-F238E27FC236}">
                <a16:creationId xmlns:a16="http://schemas.microsoft.com/office/drawing/2014/main" id="{B1EA3F12-6648-DEB2-0217-6A3F27C3B0FF}"/>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89461" y="3606522"/>
            <a:ext cx="4503420" cy="502920"/>
          </a:xfrm>
          <a:prstGeom prst="rect">
            <a:avLst/>
          </a:prstGeom>
        </p:spPr>
      </p:pic>
      <p:sp>
        <p:nvSpPr>
          <p:cNvPr id="4" name="Text 0"/>
          <p:cNvSpPr/>
          <p:nvPr/>
        </p:nvSpPr>
        <p:spPr>
          <a:xfrm>
            <a:off x="6200894" y="561380"/>
            <a:ext cx="6155293" cy="637937"/>
          </a:xfrm>
          <a:prstGeom prst="rect">
            <a:avLst/>
          </a:prstGeom>
          <a:noFill/>
          <a:ln/>
        </p:spPr>
        <p:txBody>
          <a:bodyPr wrap="none" lIns="0" tIns="0" rIns="0" bIns="0" rtlCol="0" anchor="t"/>
          <a:lstStyle/>
          <a:p>
            <a:pPr marL="0" marR="0" lvl="0" indent="0" algn="l" defTabSz="914400" rtl="0" eaLnBrk="1" fontAlgn="auto" latinLnBrk="0" hangingPunct="1">
              <a:lnSpc>
                <a:spcPts val="5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TensorFlow ile İleri Yayılım</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2" descr="preencoded.png"/>
          <p:cNvPicPr>
            <a:picLocks noChangeAspect="1"/>
          </p:cNvPicPr>
          <p:nvPr/>
        </p:nvPicPr>
        <p:blipFill>
          <a:blip r:embed="rId4"/>
          <a:stretch>
            <a:fillRect/>
          </a:stretch>
        </p:blipFill>
        <p:spPr>
          <a:xfrm>
            <a:off x="7652266" y="1505426"/>
            <a:ext cx="954643" cy="1502807"/>
          </a:xfrm>
          <a:prstGeom prst="rect">
            <a:avLst/>
          </a:prstGeom>
        </p:spPr>
      </p:pic>
      <p:sp>
        <p:nvSpPr>
          <p:cNvPr id="6" name="Text 1"/>
          <p:cNvSpPr/>
          <p:nvPr/>
        </p:nvSpPr>
        <p:spPr>
          <a:xfrm>
            <a:off x="8074938" y="2247543"/>
            <a:ext cx="109180" cy="408146"/>
          </a:xfrm>
          <a:prstGeom prst="rect">
            <a:avLst/>
          </a:prstGeom>
          <a:noFill/>
          <a:ln/>
        </p:spPr>
        <p:txBody>
          <a:bodyPr wrap="none" lIns="0" tIns="0" rIns="0" bIns="0" rtlCol="0" anchor="t"/>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1</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2"/>
          <p:cNvSpPr/>
          <p:nvPr/>
        </p:nvSpPr>
        <p:spPr>
          <a:xfrm>
            <a:off x="8810982" y="1872853"/>
            <a:ext cx="2551748" cy="318849"/>
          </a:xfrm>
          <a:prstGeom prst="rect">
            <a:avLst/>
          </a:prstGeom>
          <a:noFill/>
          <a:ln/>
        </p:spPr>
        <p:txBody>
          <a:bodyPr wrap="non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Giriş</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3"/>
          <p:cNvSpPr/>
          <p:nvPr/>
        </p:nvSpPr>
        <p:spPr>
          <a:xfrm>
            <a:off x="8810982" y="2314099"/>
            <a:ext cx="4143732" cy="326708"/>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X, sıcaklık ve süre değerlerini içeren bir vektör.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hape 4"/>
          <p:cNvSpPr/>
          <p:nvPr/>
        </p:nvSpPr>
        <p:spPr>
          <a:xfrm>
            <a:off x="8657868" y="3024188"/>
            <a:ext cx="5207079" cy="11430"/>
          </a:xfrm>
          <a:prstGeom prst="roundRect">
            <a:avLst>
              <a:gd name="adj" fmla="val 750139"/>
            </a:avLst>
          </a:prstGeom>
          <a:solidFill>
            <a:srgbClr val="C7C7D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5"/>
          <a:stretch>
            <a:fillRect/>
          </a:stretch>
        </p:blipFill>
        <p:spPr>
          <a:xfrm>
            <a:off x="7174825" y="3059192"/>
            <a:ext cx="1909405" cy="1502807"/>
          </a:xfrm>
          <a:prstGeom prst="rect">
            <a:avLst/>
          </a:prstGeom>
        </p:spPr>
      </p:pic>
      <p:sp>
        <p:nvSpPr>
          <p:cNvPr id="11" name="Text 5"/>
          <p:cNvSpPr/>
          <p:nvPr/>
        </p:nvSpPr>
        <p:spPr>
          <a:xfrm>
            <a:off x="8063032" y="3606522"/>
            <a:ext cx="132874" cy="408146"/>
          </a:xfrm>
          <a:prstGeom prst="rect">
            <a:avLst/>
          </a:prstGeom>
          <a:noFill/>
          <a:ln/>
        </p:spPr>
        <p:txBody>
          <a:bodyPr wrap="none" lIns="0" tIns="0" rIns="0" bIns="0" rtlCol="0" anchor="t"/>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2</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9288304" y="3263265"/>
            <a:ext cx="2551748" cy="318849"/>
          </a:xfrm>
          <a:prstGeom prst="rect">
            <a:avLst/>
          </a:prstGeom>
          <a:noFill/>
          <a:ln/>
        </p:spPr>
        <p:txBody>
          <a:bodyPr wrap="non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Gizli Katman 1</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7"/>
          <p:cNvSpPr/>
          <p:nvPr/>
        </p:nvSpPr>
        <p:spPr>
          <a:xfrm>
            <a:off x="9288304" y="3704511"/>
            <a:ext cx="4423529" cy="653415"/>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Üç nöron içeren bir katman, sigmoid aktivasyon fonksiyonu kullanıyor.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8"/>
          <p:cNvSpPr/>
          <p:nvPr/>
        </p:nvSpPr>
        <p:spPr>
          <a:xfrm>
            <a:off x="9135189" y="4577953"/>
            <a:ext cx="4729758" cy="11430"/>
          </a:xfrm>
          <a:prstGeom prst="roundRect">
            <a:avLst>
              <a:gd name="adj" fmla="val 750139"/>
            </a:avLst>
          </a:prstGeom>
          <a:solidFill>
            <a:srgbClr val="C7C7D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Image 4" descr="preencoded.png"/>
          <p:cNvPicPr>
            <a:picLocks noChangeAspect="1"/>
          </p:cNvPicPr>
          <p:nvPr/>
        </p:nvPicPr>
        <p:blipFill>
          <a:blip r:embed="rId6"/>
          <a:stretch>
            <a:fillRect/>
          </a:stretch>
        </p:blipFill>
        <p:spPr>
          <a:xfrm>
            <a:off x="6697504" y="4612958"/>
            <a:ext cx="2864168" cy="1502807"/>
          </a:xfrm>
          <a:prstGeom prst="rect">
            <a:avLst/>
          </a:prstGeom>
        </p:spPr>
      </p:pic>
      <p:sp>
        <p:nvSpPr>
          <p:cNvPr id="16" name="Text 9"/>
          <p:cNvSpPr/>
          <p:nvPr/>
        </p:nvSpPr>
        <p:spPr>
          <a:xfrm>
            <a:off x="8061365" y="5160288"/>
            <a:ext cx="136208" cy="408146"/>
          </a:xfrm>
          <a:prstGeom prst="rect">
            <a:avLst/>
          </a:prstGeom>
          <a:noFill/>
          <a:ln/>
        </p:spPr>
        <p:txBody>
          <a:bodyPr wrap="none" lIns="0" tIns="0" rIns="0" bIns="0" rtlCol="0" anchor="t"/>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3</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0"/>
          <p:cNvSpPr/>
          <p:nvPr/>
        </p:nvSpPr>
        <p:spPr>
          <a:xfrm>
            <a:off x="9765744" y="4817031"/>
            <a:ext cx="2551748" cy="318849"/>
          </a:xfrm>
          <a:prstGeom prst="rect">
            <a:avLst/>
          </a:prstGeom>
          <a:noFill/>
          <a:ln/>
        </p:spPr>
        <p:txBody>
          <a:bodyPr wrap="non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Gizli Katman 2</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1"/>
          <p:cNvSpPr/>
          <p:nvPr/>
        </p:nvSpPr>
        <p:spPr>
          <a:xfrm>
            <a:off x="9765744" y="5258276"/>
            <a:ext cx="3946088" cy="653415"/>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Bir nöron içeren bir katman, sigmoid aktivasyon fonksiyonu kullanıyor.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Shape 12"/>
          <p:cNvSpPr/>
          <p:nvPr/>
        </p:nvSpPr>
        <p:spPr>
          <a:xfrm>
            <a:off x="9612630" y="6131719"/>
            <a:ext cx="4252317" cy="11430"/>
          </a:xfrm>
          <a:prstGeom prst="roundRect">
            <a:avLst>
              <a:gd name="adj" fmla="val 750139"/>
            </a:avLst>
          </a:prstGeom>
          <a:solidFill>
            <a:srgbClr val="C7C7D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Image 5" descr="preencoded.png"/>
          <p:cNvPicPr>
            <a:picLocks noChangeAspect="1"/>
          </p:cNvPicPr>
          <p:nvPr/>
        </p:nvPicPr>
        <p:blipFill>
          <a:blip r:embed="rId7"/>
          <a:stretch>
            <a:fillRect/>
          </a:stretch>
        </p:blipFill>
        <p:spPr>
          <a:xfrm>
            <a:off x="6220063" y="6166723"/>
            <a:ext cx="3818930" cy="1502807"/>
          </a:xfrm>
          <a:prstGeom prst="rect">
            <a:avLst/>
          </a:prstGeom>
        </p:spPr>
      </p:pic>
      <p:sp>
        <p:nvSpPr>
          <p:cNvPr id="21" name="Text 13"/>
          <p:cNvSpPr/>
          <p:nvPr/>
        </p:nvSpPr>
        <p:spPr>
          <a:xfrm>
            <a:off x="8059817" y="6714053"/>
            <a:ext cx="139303" cy="408146"/>
          </a:xfrm>
          <a:prstGeom prst="rect">
            <a:avLst/>
          </a:prstGeom>
          <a:noFill/>
          <a:ln/>
        </p:spPr>
        <p:txBody>
          <a:bodyPr wrap="none" lIns="0" tIns="0" rIns="0" bIns="0" rtlCol="0" anchor="t"/>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4</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14"/>
          <p:cNvSpPr/>
          <p:nvPr/>
        </p:nvSpPr>
        <p:spPr>
          <a:xfrm>
            <a:off x="10243066" y="6370796"/>
            <a:ext cx="2551748" cy="318849"/>
          </a:xfrm>
          <a:prstGeom prst="rect">
            <a:avLst/>
          </a:prstGeom>
          <a:noFill/>
          <a:ln/>
        </p:spPr>
        <p:txBody>
          <a:bodyPr wrap="non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Çıktı</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15"/>
          <p:cNvSpPr/>
          <p:nvPr/>
        </p:nvSpPr>
        <p:spPr>
          <a:xfrm>
            <a:off x="10243066" y="6812042"/>
            <a:ext cx="3468767" cy="653415"/>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Y, "iyi" veya "kötü" kahve tahminini temsil eden bir değer.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Resim 24" descr="metin, yazı tipi, beyaz, tipografi içeren bir resim&#10;&#10;Açıklama otomatik olarak oluşturuldu">
            <a:extLst>
              <a:ext uri="{FF2B5EF4-FFF2-40B4-BE49-F238E27FC236}">
                <a16:creationId xmlns:a16="http://schemas.microsoft.com/office/drawing/2014/main" id="{E543C1F3-51E2-2367-F49A-C706EDB68A16}"/>
              </a:ext>
            </a:extLst>
          </p:cNvPr>
          <p:cNvPicPr>
            <a:picLocks noChangeAspect="1"/>
          </p:cNvPicPr>
          <p:nvPr/>
        </p:nvPicPr>
        <p:blipFill>
          <a:blip r:embed="rId8"/>
          <a:stretch>
            <a:fillRect/>
          </a:stretch>
        </p:blipFill>
        <p:spPr>
          <a:xfrm>
            <a:off x="573829" y="1954018"/>
            <a:ext cx="4519052" cy="685859"/>
          </a:xfrm>
          <a:prstGeom prst="rect">
            <a:avLst/>
          </a:prstGeom>
        </p:spPr>
      </p:pic>
      <p:pic>
        <p:nvPicPr>
          <p:cNvPr id="27" name="Resim 26" descr="metin, yazı tipi içeren bir resim&#10;&#10;Açıklama otomatik olarak oluşturuldu">
            <a:extLst>
              <a:ext uri="{FF2B5EF4-FFF2-40B4-BE49-F238E27FC236}">
                <a16:creationId xmlns:a16="http://schemas.microsoft.com/office/drawing/2014/main" id="{E4C8817F-93D3-9395-0A5C-DD5B429A3F9C}"/>
              </a:ext>
            </a:extLst>
          </p:cNvPr>
          <p:cNvPicPr>
            <a:picLocks noChangeAspect="1"/>
          </p:cNvPicPr>
          <p:nvPr/>
        </p:nvPicPr>
        <p:blipFill>
          <a:blip r:embed="rId9"/>
          <a:stretch>
            <a:fillRect/>
          </a:stretch>
        </p:blipFill>
        <p:spPr>
          <a:xfrm>
            <a:off x="2185794" y="6479938"/>
            <a:ext cx="1310754" cy="876376"/>
          </a:xfrm>
          <a:prstGeom prst="rect">
            <a:avLst/>
          </a:prstGeom>
        </p:spPr>
      </p:pic>
      <p:pic>
        <p:nvPicPr>
          <p:cNvPr id="29" name="Resim 28">
            <a:extLst>
              <a:ext uri="{FF2B5EF4-FFF2-40B4-BE49-F238E27FC236}">
                <a16:creationId xmlns:a16="http://schemas.microsoft.com/office/drawing/2014/main" id="{35737677-49CD-73FA-54BA-6DCB7AAB5A32}"/>
              </a:ext>
            </a:extLst>
          </p:cNvPr>
          <p:cNvPicPr>
            <a:picLocks noChangeAspect="1"/>
          </p:cNvPicPr>
          <p:nvPr/>
        </p:nvPicPr>
        <p:blipFill>
          <a:blip r:embed="rId10"/>
          <a:stretch>
            <a:fillRect/>
          </a:stretch>
        </p:blipFill>
        <p:spPr>
          <a:xfrm>
            <a:off x="623720" y="5120500"/>
            <a:ext cx="4503810" cy="487722"/>
          </a:xfrm>
          <a:prstGeom prst="rect">
            <a:avLst/>
          </a:prstGeom>
        </p:spPr>
      </p:pic>
      <p:sp>
        <p:nvSpPr>
          <p:cNvPr id="2" name="Dikdörtgen 1">
            <a:extLst>
              <a:ext uri="{FF2B5EF4-FFF2-40B4-BE49-F238E27FC236}">
                <a16:creationId xmlns:a16="http://schemas.microsoft.com/office/drawing/2014/main" id="{FC969401-7A2C-C33E-8CD0-3DC831DA37CF}"/>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2583"/>
            <a:ext cx="11599783" cy="708779"/>
          </a:xfrm>
          <a:prstGeom prst="rect">
            <a:avLst/>
          </a:prstGeom>
          <a:noFill/>
          <a:ln/>
        </p:spPr>
        <p:txBody>
          <a:bodyPr wrap="non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Biyolojik İlham: Sinir Ağlarının Kökenleri</a:t>
            </a:r>
            <a:endParaRPr lang="en-US" sz="4450" dirty="0"/>
          </a:p>
        </p:txBody>
      </p:sp>
      <p:sp>
        <p:nvSpPr>
          <p:cNvPr id="3" name="Text 1"/>
          <p:cNvSpPr/>
          <p:nvPr/>
        </p:nvSpPr>
        <p:spPr>
          <a:xfrm>
            <a:off x="793790" y="19383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Biyolojik Sinirler</a:t>
            </a:r>
            <a:endParaRPr lang="en-US" sz="2200" dirty="0"/>
          </a:p>
        </p:txBody>
      </p:sp>
      <p:sp>
        <p:nvSpPr>
          <p:cNvPr id="4" name="Text 2"/>
          <p:cNvSpPr/>
          <p:nvPr/>
        </p:nvSpPr>
        <p:spPr>
          <a:xfrm>
            <a:off x="793790" y="2519482"/>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Sinir ağları, insan beyninin çalışma şeklini taklit etmek amacıyla geliştirilmiştir. Beynin temel birimi olan sinirler, elektrik sinyalleri göndererek bilgi işlerler.</a:t>
            </a:r>
            <a:endParaRPr lang="en-US" sz="1750" dirty="0"/>
          </a:p>
        </p:txBody>
      </p:sp>
      <p:pic>
        <p:nvPicPr>
          <p:cNvPr id="5" name="Image 0" descr="preencoded.png"/>
          <p:cNvPicPr>
            <a:picLocks noChangeAspect="1"/>
          </p:cNvPicPr>
          <p:nvPr/>
        </p:nvPicPr>
        <p:blipFill>
          <a:blip r:embed="rId3"/>
          <a:stretch>
            <a:fillRect/>
          </a:stretch>
        </p:blipFill>
        <p:spPr>
          <a:xfrm>
            <a:off x="793790" y="3863340"/>
            <a:ext cx="6244709" cy="3448526"/>
          </a:xfrm>
          <a:prstGeom prst="rect">
            <a:avLst/>
          </a:prstGeom>
        </p:spPr>
      </p:pic>
      <p:sp>
        <p:nvSpPr>
          <p:cNvPr id="6" name="Text 3"/>
          <p:cNvSpPr/>
          <p:nvPr/>
        </p:nvSpPr>
        <p:spPr>
          <a:xfrm>
            <a:off x="7599521" y="19383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Yapay Sinirler</a:t>
            </a:r>
            <a:endParaRPr lang="en-US" sz="2200" dirty="0"/>
          </a:p>
        </p:txBody>
      </p:sp>
      <p:sp>
        <p:nvSpPr>
          <p:cNvPr id="7" name="Text 4"/>
          <p:cNvSpPr/>
          <p:nvPr/>
        </p:nvSpPr>
        <p:spPr>
          <a:xfrm>
            <a:off x="7599521" y="2519482"/>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Yapay sinir ağları, biyolojik sinirlerin basitleştirilmiş matematiksel modelleri kullanır. Yapay sinirler, girdi değerlerini işler ve çıktı üretir.</a:t>
            </a:r>
            <a:endParaRPr lang="en-US" sz="1750" dirty="0"/>
          </a:p>
        </p:txBody>
      </p:sp>
      <p:pic>
        <p:nvPicPr>
          <p:cNvPr id="8" name="Image 1" descr="preencoded.png"/>
          <p:cNvPicPr>
            <a:picLocks noChangeAspect="1"/>
          </p:cNvPicPr>
          <p:nvPr/>
        </p:nvPicPr>
        <p:blipFill>
          <a:blip r:embed="rId4"/>
          <a:stretch>
            <a:fillRect/>
          </a:stretch>
        </p:blipFill>
        <p:spPr>
          <a:xfrm>
            <a:off x="8863132" y="3863340"/>
            <a:ext cx="3717369" cy="3448407"/>
          </a:xfrm>
          <a:prstGeom prst="rect">
            <a:avLst/>
          </a:prstGeom>
        </p:spPr>
      </p:pic>
      <p:sp>
        <p:nvSpPr>
          <p:cNvPr id="9" name="Dikdörtgen 8">
            <a:extLst>
              <a:ext uri="{FF2B5EF4-FFF2-40B4-BE49-F238E27FC236}">
                <a16:creationId xmlns:a16="http://schemas.microsoft.com/office/drawing/2014/main" id="{B75A28A2-47D1-B84F-D161-2572412447B0}"/>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7354" y="732932"/>
            <a:ext cx="6862167" cy="708779"/>
          </a:xfrm>
          <a:prstGeom prst="rect">
            <a:avLst/>
          </a:prstGeom>
          <a:noFill/>
          <a:ln/>
        </p:spPr>
        <p:txBody>
          <a:bodyPr wrap="non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TensorFlow'da Veri Temsili</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7354" y="2008687"/>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NumPy</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737354" y="2589831"/>
            <a:ext cx="6244709" cy="108870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NumPy, Python'da matrisleri ve vektörleri temsil etmek için kullanılan bir kütüphane. NumPy, tek boyutlu dizileri, iki boyutlu matrisleri ve daha yüksek boyutlu tensörleri destekler.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7543085" y="2008687"/>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TensorFlow</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7543085" y="2589831"/>
            <a:ext cx="6244709" cy="108870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TensorFlow, veriyi tensör olarak temsil eder. Tensör, çok boyutlu bir dizi olarak düşünülebilir. TensorFlow, verinin verimli bir şekilde işlenmesi için tensörleri kullanır.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Resim 7" descr="metin, makbuz, yazı tipi, beyaz içeren bir resim&#10;&#10;Açıklama otomatik olarak oluşturuldu">
            <a:extLst>
              <a:ext uri="{FF2B5EF4-FFF2-40B4-BE49-F238E27FC236}">
                <a16:creationId xmlns:a16="http://schemas.microsoft.com/office/drawing/2014/main" id="{FF9D9B6C-58F7-7ED3-7E8F-F2CA7D95D9C0}"/>
              </a:ext>
            </a:extLst>
          </p:cNvPr>
          <p:cNvPicPr>
            <a:picLocks noChangeAspect="1"/>
          </p:cNvPicPr>
          <p:nvPr/>
        </p:nvPicPr>
        <p:blipFill>
          <a:blip r:embed="rId3"/>
          <a:stretch>
            <a:fillRect/>
          </a:stretch>
        </p:blipFill>
        <p:spPr>
          <a:xfrm>
            <a:off x="737354" y="4402680"/>
            <a:ext cx="4648603" cy="3093988"/>
          </a:xfrm>
          <a:prstGeom prst="rect">
            <a:avLst/>
          </a:prstGeom>
        </p:spPr>
      </p:pic>
      <p:pic>
        <p:nvPicPr>
          <p:cNvPr id="10" name="Resim 9">
            <a:extLst>
              <a:ext uri="{FF2B5EF4-FFF2-40B4-BE49-F238E27FC236}">
                <a16:creationId xmlns:a16="http://schemas.microsoft.com/office/drawing/2014/main" id="{1B3C93DB-3228-C655-7BB9-EE9B54BDD08A}"/>
              </a:ext>
            </a:extLst>
          </p:cNvPr>
          <p:cNvPicPr>
            <a:picLocks noChangeAspect="1"/>
          </p:cNvPicPr>
          <p:nvPr/>
        </p:nvPicPr>
        <p:blipFill>
          <a:blip r:embed="rId4"/>
          <a:stretch>
            <a:fillRect/>
          </a:stretch>
        </p:blipFill>
        <p:spPr>
          <a:xfrm>
            <a:off x="7543085" y="4424872"/>
            <a:ext cx="6665966" cy="274344"/>
          </a:xfrm>
          <a:prstGeom prst="rect">
            <a:avLst/>
          </a:prstGeom>
        </p:spPr>
      </p:pic>
      <p:pic>
        <p:nvPicPr>
          <p:cNvPr id="12" name="Resim 11">
            <a:extLst>
              <a:ext uri="{FF2B5EF4-FFF2-40B4-BE49-F238E27FC236}">
                <a16:creationId xmlns:a16="http://schemas.microsoft.com/office/drawing/2014/main" id="{335564E0-C9E7-FF2C-490C-4C89BAF86CFB}"/>
              </a:ext>
            </a:extLst>
          </p:cNvPr>
          <p:cNvPicPr>
            <a:picLocks noChangeAspect="1"/>
          </p:cNvPicPr>
          <p:nvPr/>
        </p:nvPicPr>
        <p:blipFill>
          <a:blip r:embed="rId5"/>
          <a:stretch>
            <a:fillRect/>
          </a:stretch>
        </p:blipFill>
        <p:spPr>
          <a:xfrm>
            <a:off x="7543084" y="5812501"/>
            <a:ext cx="4648603" cy="276155"/>
          </a:xfrm>
          <a:prstGeom prst="rect">
            <a:avLst/>
          </a:prstGeom>
        </p:spPr>
      </p:pic>
      <p:sp>
        <p:nvSpPr>
          <p:cNvPr id="13" name="Dikdörtgen 12">
            <a:extLst>
              <a:ext uri="{FF2B5EF4-FFF2-40B4-BE49-F238E27FC236}">
                <a16:creationId xmlns:a16="http://schemas.microsoft.com/office/drawing/2014/main" id="{D21EE4A7-5A6D-BD75-2BE5-93A935F2A180}"/>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62856" y="695920"/>
            <a:ext cx="7771448" cy="1225391"/>
          </a:xfrm>
          <a:prstGeom prst="rect">
            <a:avLst/>
          </a:prstGeom>
          <a:noFill/>
          <a:ln/>
        </p:spPr>
        <p:txBody>
          <a:bodyPr wrap="square" lIns="0" tIns="0" rIns="0" bIns="0" rtlCol="0" anchor="t"/>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38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TensorFlow'da Sıralı Model Oluşturma</a:t>
            </a:r>
            <a:endParaRPr kumimoji="0" lang="en-US" sz="3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3"/>
          <a:stretch>
            <a:fillRect/>
          </a:stretch>
        </p:blipFill>
        <p:spPr>
          <a:xfrm>
            <a:off x="6662856" y="2215396"/>
            <a:ext cx="490180" cy="490180"/>
          </a:xfrm>
          <a:prstGeom prst="rect">
            <a:avLst/>
          </a:prstGeom>
        </p:spPr>
      </p:pic>
      <p:sp>
        <p:nvSpPr>
          <p:cNvPr id="5" name="Text 1"/>
          <p:cNvSpPr/>
          <p:nvPr/>
        </p:nvSpPr>
        <p:spPr>
          <a:xfrm>
            <a:off x="6662856" y="2901553"/>
            <a:ext cx="2450902" cy="306348"/>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Katmanlar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662856" y="3325535"/>
            <a:ext cx="3738682" cy="1254919"/>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tr-TR" sz="15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Dense</a:t>
            </a:r>
            <a:r>
              <a:rPr kumimoji="0" lang="en-US" sz="15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 katmanlar, TensorFlow'da bir sinir ağının temel yapı taşlarıdır. Her katman, bir aktivasyon fonksiyonu kullanarak girdiyi işler.</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4"/>
          <a:stretch>
            <a:fillRect/>
          </a:stretch>
        </p:blipFill>
        <p:spPr>
          <a:xfrm>
            <a:off x="10695622" y="2215396"/>
            <a:ext cx="490180" cy="490180"/>
          </a:xfrm>
          <a:prstGeom prst="rect">
            <a:avLst/>
          </a:prstGeom>
        </p:spPr>
      </p:pic>
      <p:sp>
        <p:nvSpPr>
          <p:cNvPr id="8" name="Text 3"/>
          <p:cNvSpPr/>
          <p:nvPr/>
        </p:nvSpPr>
        <p:spPr>
          <a:xfrm>
            <a:off x="10695622" y="2901553"/>
            <a:ext cx="2450902" cy="306348"/>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Sıralı Model</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10695622" y="3325535"/>
            <a:ext cx="3738682" cy="1254919"/>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TensorFlow'da, bir sinir ağı, katmanları belirli bir sırada sıralayarak oluşturulur. Sıralı model, katmanları oluşturmak ve eğitmek için kullanışlı bir araçtır.</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5"/>
          <a:stretch>
            <a:fillRect/>
          </a:stretch>
        </p:blipFill>
        <p:spPr>
          <a:xfrm>
            <a:off x="6662856" y="5168622"/>
            <a:ext cx="490180" cy="490180"/>
          </a:xfrm>
          <a:prstGeom prst="rect">
            <a:avLst/>
          </a:prstGeom>
        </p:spPr>
      </p:pic>
      <p:sp>
        <p:nvSpPr>
          <p:cNvPr id="11" name="Text 5"/>
          <p:cNvSpPr/>
          <p:nvPr/>
        </p:nvSpPr>
        <p:spPr>
          <a:xfrm>
            <a:off x="6662856" y="5854779"/>
            <a:ext cx="2450902" cy="306348"/>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Eğitim</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6662856" y="6278761"/>
            <a:ext cx="3738682" cy="1254919"/>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Sıralı model oluşturulduktan sonra, model, eğitim verileri kullanılarak eğitilmelidir. Eğitim, modelin doğru tahminler yapmasını sağlamak için ağırlıkları ayarlamayı içerir.</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Resim 13" descr="metin, yazı tipi, ekran görüntüsü içeren bir resim&#10;&#10;Açıklama otomatik olarak oluşturuldu">
            <a:extLst>
              <a:ext uri="{FF2B5EF4-FFF2-40B4-BE49-F238E27FC236}">
                <a16:creationId xmlns:a16="http://schemas.microsoft.com/office/drawing/2014/main" id="{73E5A790-5F48-856B-352B-FB969FA5BEA8}"/>
              </a:ext>
            </a:extLst>
          </p:cNvPr>
          <p:cNvPicPr>
            <a:picLocks noChangeAspect="1"/>
          </p:cNvPicPr>
          <p:nvPr/>
        </p:nvPicPr>
        <p:blipFill>
          <a:blip r:embed="rId6"/>
          <a:stretch>
            <a:fillRect/>
          </a:stretch>
        </p:blipFill>
        <p:spPr>
          <a:xfrm>
            <a:off x="196095" y="1921311"/>
            <a:ext cx="6172677" cy="5612369"/>
          </a:xfrm>
          <a:prstGeom prst="rect">
            <a:avLst/>
          </a:prstGeom>
        </p:spPr>
      </p:pic>
      <p:sp>
        <p:nvSpPr>
          <p:cNvPr id="15" name="Dikdörtgen 14">
            <a:extLst>
              <a:ext uri="{FF2B5EF4-FFF2-40B4-BE49-F238E27FC236}">
                <a16:creationId xmlns:a16="http://schemas.microsoft.com/office/drawing/2014/main" id="{BD0D89A4-5219-7DC2-C2EC-76C689E6400B}"/>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9327B-0F60-46E3-AD80-CE7383856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latin typeface="Goudy Old Style"/>
            </a:endParaRPr>
          </a:p>
        </p:txBody>
      </p:sp>
      <p:sp>
        <p:nvSpPr>
          <p:cNvPr id="2" name="Başlık 1">
            <a:extLst>
              <a:ext uri="{FF2B5EF4-FFF2-40B4-BE49-F238E27FC236}">
                <a16:creationId xmlns:a16="http://schemas.microsoft.com/office/drawing/2014/main" id="{B4F88CDE-E657-72DC-4A8B-A2B15A02C702}"/>
              </a:ext>
            </a:extLst>
          </p:cNvPr>
          <p:cNvSpPr>
            <a:spLocks noGrp="1"/>
          </p:cNvSpPr>
          <p:nvPr>
            <p:ph type="ctrTitle"/>
          </p:nvPr>
        </p:nvSpPr>
        <p:spPr>
          <a:xfrm>
            <a:off x="1501297" y="5166359"/>
            <a:ext cx="11627801" cy="1350060"/>
          </a:xfrm>
        </p:spPr>
        <p:txBody>
          <a:bodyPr anchor="b">
            <a:normAutofit/>
          </a:bodyPr>
          <a:lstStyle/>
          <a:p>
            <a:pPr algn="ctr"/>
            <a:r>
              <a:rPr lang="tr-TR" sz="4800" dirty="0" err="1">
                <a:latin typeface="Aptos Display" panose="020B0004020202020204" pitchFamily="34" charset="0"/>
              </a:rPr>
              <a:t>Neural</a:t>
            </a:r>
            <a:r>
              <a:rPr lang="tr-TR" sz="4800" dirty="0">
                <a:latin typeface="Aptos Display" panose="020B0004020202020204" pitchFamily="34" charset="0"/>
              </a:rPr>
              <a:t> Network </a:t>
            </a:r>
            <a:r>
              <a:rPr lang="tr-TR" sz="4800" dirty="0" err="1">
                <a:latin typeface="Aptos Display" panose="020B0004020202020204" pitchFamily="34" charset="0"/>
              </a:rPr>
              <a:t>Implementation</a:t>
            </a:r>
            <a:r>
              <a:rPr lang="tr-TR" sz="4800" dirty="0">
                <a:latin typeface="Aptos Display" panose="020B0004020202020204" pitchFamily="34" charset="0"/>
              </a:rPr>
              <a:t> in Python</a:t>
            </a:r>
          </a:p>
        </p:txBody>
      </p:sp>
      <p:sp>
        <p:nvSpPr>
          <p:cNvPr id="3" name="Alt Başlık 2">
            <a:extLst>
              <a:ext uri="{FF2B5EF4-FFF2-40B4-BE49-F238E27FC236}">
                <a16:creationId xmlns:a16="http://schemas.microsoft.com/office/drawing/2014/main" id="{FB50171C-FE4D-32E2-C7BB-8D8D3A29D5F7}"/>
              </a:ext>
            </a:extLst>
          </p:cNvPr>
          <p:cNvSpPr>
            <a:spLocks noGrp="1"/>
          </p:cNvSpPr>
          <p:nvPr>
            <p:ph type="subTitle" idx="1"/>
          </p:nvPr>
        </p:nvSpPr>
        <p:spPr>
          <a:xfrm>
            <a:off x="2326797" y="7039473"/>
            <a:ext cx="9976806" cy="835621"/>
          </a:xfrm>
        </p:spPr>
        <p:txBody>
          <a:bodyPr>
            <a:normAutofit/>
          </a:bodyPr>
          <a:lstStyle/>
          <a:p>
            <a:pPr algn="ctr"/>
            <a:r>
              <a:rPr lang="tr-TR" sz="2160" dirty="0" err="1">
                <a:latin typeface="Aptos" panose="020B0004020202020204" pitchFamily="34" charset="0"/>
              </a:rPr>
              <a:t>Forward</a:t>
            </a:r>
            <a:r>
              <a:rPr lang="tr-TR" sz="2160" dirty="0">
                <a:latin typeface="Aptos" panose="020B0004020202020204" pitchFamily="34" charset="0"/>
              </a:rPr>
              <a:t> prop in </a:t>
            </a:r>
            <a:r>
              <a:rPr lang="tr-TR" sz="2160" dirty="0" err="1">
                <a:latin typeface="Aptos" panose="020B0004020202020204" pitchFamily="34" charset="0"/>
              </a:rPr>
              <a:t>single</a:t>
            </a:r>
            <a:r>
              <a:rPr lang="tr-TR" sz="2160" dirty="0">
                <a:latin typeface="Aptos" panose="020B0004020202020204" pitchFamily="34" charset="0"/>
              </a:rPr>
              <a:t> </a:t>
            </a:r>
            <a:r>
              <a:rPr lang="tr-TR" sz="2160" dirty="0" err="1">
                <a:latin typeface="Aptos" panose="020B0004020202020204" pitchFamily="34" charset="0"/>
              </a:rPr>
              <a:t>layer</a:t>
            </a:r>
            <a:r>
              <a:rPr lang="tr-TR" sz="2160" dirty="0">
                <a:latin typeface="Aptos" panose="020B0004020202020204" pitchFamily="34" charset="0"/>
              </a:rPr>
              <a:t> </a:t>
            </a:r>
            <a:r>
              <a:rPr lang="tr-TR" sz="2160" dirty="0" err="1">
                <a:latin typeface="Aptos" panose="020B0004020202020204" pitchFamily="34" charset="0"/>
              </a:rPr>
              <a:t>and</a:t>
            </a:r>
            <a:r>
              <a:rPr lang="tr-TR" sz="2160" dirty="0">
                <a:latin typeface="Aptos" panose="020B0004020202020204" pitchFamily="34" charset="0"/>
              </a:rPr>
              <a:t> general </a:t>
            </a:r>
            <a:r>
              <a:rPr lang="tr-TR" sz="2160" dirty="0" err="1">
                <a:latin typeface="Aptos" panose="020B0004020202020204" pitchFamily="34" charset="0"/>
              </a:rPr>
              <a:t>implementation</a:t>
            </a:r>
            <a:r>
              <a:rPr lang="tr-TR" sz="2160" dirty="0">
                <a:latin typeface="Aptos" panose="020B0004020202020204" pitchFamily="34" charset="0"/>
              </a:rPr>
              <a:t> of </a:t>
            </a:r>
            <a:r>
              <a:rPr lang="tr-TR" sz="2160" dirty="0" err="1">
                <a:latin typeface="Aptos" panose="020B0004020202020204" pitchFamily="34" charset="0"/>
              </a:rPr>
              <a:t>forward</a:t>
            </a:r>
            <a:r>
              <a:rPr lang="tr-TR" sz="2160" dirty="0">
                <a:latin typeface="Aptos" panose="020B0004020202020204" pitchFamily="34" charset="0"/>
              </a:rPr>
              <a:t> prop</a:t>
            </a:r>
          </a:p>
        </p:txBody>
      </p:sp>
      <p:pic>
        <p:nvPicPr>
          <p:cNvPr id="4" name="Picture 3">
            <a:extLst>
              <a:ext uri="{FF2B5EF4-FFF2-40B4-BE49-F238E27FC236}">
                <a16:creationId xmlns:a16="http://schemas.microsoft.com/office/drawing/2014/main" id="{4CC77BB2-E12F-5CAA-8753-6BF3A768FBC3}"/>
              </a:ext>
            </a:extLst>
          </p:cNvPr>
          <p:cNvPicPr>
            <a:picLocks noChangeAspect="1"/>
          </p:cNvPicPr>
          <p:nvPr/>
        </p:nvPicPr>
        <p:blipFill>
          <a:blip r:embed="rId2"/>
          <a:srcRect t="24802" b="18471"/>
          <a:stretch/>
        </p:blipFill>
        <p:spPr>
          <a:xfrm>
            <a:off x="24" y="1"/>
            <a:ext cx="14630376" cy="5166360"/>
          </a:xfrm>
          <a:prstGeom prst="rect">
            <a:avLst/>
          </a:prstGeom>
        </p:spPr>
      </p:pic>
      <p:cxnSp>
        <p:nvCxnSpPr>
          <p:cNvPr id="11" name="Straight Connector 10">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5166360"/>
            <a:ext cx="146303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250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3"/>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9521CF90-6A35-1AE0-5EF9-FE9AFD3041D8}"/>
              </a:ext>
            </a:extLst>
          </p:cNvPr>
          <p:cNvSpPr>
            <a:spLocks noGrp="1"/>
          </p:cNvSpPr>
          <p:nvPr>
            <p:ph type="title"/>
          </p:nvPr>
        </p:nvSpPr>
        <p:spPr>
          <a:xfrm>
            <a:off x="667839" y="772161"/>
            <a:ext cx="13453110" cy="893803"/>
          </a:xfrm>
        </p:spPr>
        <p:txBody>
          <a:bodyPr>
            <a:normAutofit/>
          </a:bodyPr>
          <a:lstStyle/>
          <a:p>
            <a:pPr algn="ctr"/>
            <a:r>
              <a:rPr lang="tr-TR" sz="3840" dirty="0" err="1">
                <a:solidFill>
                  <a:schemeClr val="bg1"/>
                </a:solidFill>
              </a:rPr>
              <a:t>Forward</a:t>
            </a:r>
            <a:r>
              <a:rPr lang="tr-TR" sz="3840" dirty="0">
                <a:solidFill>
                  <a:schemeClr val="bg1"/>
                </a:solidFill>
              </a:rPr>
              <a:t> Prop in a </a:t>
            </a:r>
            <a:r>
              <a:rPr lang="tr-TR" sz="3840" dirty="0" err="1">
                <a:solidFill>
                  <a:schemeClr val="bg1"/>
                </a:solidFill>
              </a:rPr>
              <a:t>Single</a:t>
            </a:r>
            <a:r>
              <a:rPr lang="tr-TR" sz="3840" dirty="0">
                <a:solidFill>
                  <a:schemeClr val="bg1"/>
                </a:solidFill>
              </a:rPr>
              <a:t> </a:t>
            </a:r>
            <a:r>
              <a:rPr lang="tr-TR" sz="3840" dirty="0" err="1">
                <a:solidFill>
                  <a:schemeClr val="bg1"/>
                </a:solidFill>
              </a:rPr>
              <a:t>Layer</a:t>
            </a:r>
            <a:endParaRPr lang="tr-TR" sz="3840" dirty="0">
              <a:solidFill>
                <a:schemeClr val="bg1"/>
              </a:solidFill>
            </a:endParaRPr>
          </a:p>
        </p:txBody>
      </p:sp>
      <p:pic>
        <p:nvPicPr>
          <p:cNvPr id="3" name="İçerik Yer Tutucusu 4">
            <a:extLst>
              <a:ext uri="{FF2B5EF4-FFF2-40B4-BE49-F238E27FC236}">
                <a16:creationId xmlns:a16="http://schemas.microsoft.com/office/drawing/2014/main" id="{D3D0F148-3B30-E4A9-B302-FC7E3A348035}"/>
              </a:ext>
            </a:extLst>
          </p:cNvPr>
          <p:cNvPicPr>
            <a:picLocks noChangeAspect="1"/>
          </p:cNvPicPr>
          <p:nvPr/>
        </p:nvPicPr>
        <p:blipFill>
          <a:blip r:embed="rId2"/>
          <a:stretch>
            <a:fillRect/>
          </a:stretch>
        </p:blipFill>
        <p:spPr>
          <a:xfrm>
            <a:off x="289756" y="2413789"/>
            <a:ext cx="4377125" cy="2245745"/>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BAB3ED00-E914-4FDC-3E35-E5949BCACDED}"/>
                  </a:ext>
                </a:extLst>
              </p:cNvPr>
              <p:cNvSpPr txBox="1"/>
              <p:nvPr/>
            </p:nvSpPr>
            <p:spPr>
              <a:xfrm>
                <a:off x="5781368" y="1834049"/>
                <a:ext cx="8589461" cy="780150"/>
              </a:xfrm>
              <a:prstGeom prst="rect">
                <a:avLst/>
              </a:prstGeom>
              <a:noFill/>
            </p:spPr>
            <p:txBody>
              <a:bodyPr wrap="square" rtlCol="0">
                <a:spAutoFit/>
              </a:bodyPr>
              <a:lstStyle/>
              <a:p>
                <a:pPr marL="342900" indent="-342900" defTabSz="1097280">
                  <a:buFont typeface="Arial" panose="020B0604020202020204" pitchFamily="34" charset="0"/>
                  <a:buChar char="•"/>
                </a:pP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𝟏</m:t>
                            </m:r>
                          </m:e>
                        </m:d>
                      </m:sup>
                    </m:sSup>
                  </m:oMath>
                </a14:m>
                <a:r>
                  <a:rPr lang="tr-TR" sz="2160" dirty="0">
                    <a:solidFill>
                      <a:prstClr val="black"/>
                    </a:solidFill>
                    <a:latin typeface="Aptos" panose="02110004020202020204"/>
                  </a:rPr>
                  <a:t> ve </a:t>
                </a: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𝟐</m:t>
                            </m:r>
                          </m:e>
                        </m:d>
                      </m:sup>
                    </m:sSup>
                  </m:oMath>
                </a14:m>
                <a:r>
                  <a:rPr lang="tr-TR" sz="2160" dirty="0">
                    <a:solidFill>
                      <a:prstClr val="black"/>
                    </a:solidFill>
                    <a:latin typeface="Aptos" panose="02110004020202020204"/>
                  </a:rPr>
                  <a:t>’nin her bir bileşeninin nasıl hesaplandığını hatırlayacak olursak;</a:t>
                </a:r>
              </a:p>
            </p:txBody>
          </p:sp>
        </mc:Choice>
        <mc:Fallback xmlns="">
          <p:sp>
            <p:nvSpPr>
              <p:cNvPr id="5" name="Metin kutusu 4">
                <a:extLst>
                  <a:ext uri="{FF2B5EF4-FFF2-40B4-BE49-F238E27FC236}">
                    <a16:creationId xmlns:a16="http://schemas.microsoft.com/office/drawing/2014/main" id="{BAB3ED00-E914-4FDC-3E35-E5949BCACDED}"/>
                  </a:ext>
                </a:extLst>
              </p:cNvPr>
              <p:cNvSpPr txBox="1">
                <a:spLocks noRot="1" noChangeAspect="1" noMove="1" noResize="1" noEditPoints="1" noAdjustHandles="1" noChangeArrowheads="1" noChangeShapeType="1" noTextEdit="1"/>
              </p:cNvSpPr>
              <p:nvPr/>
            </p:nvSpPr>
            <p:spPr>
              <a:xfrm>
                <a:off x="5781368" y="1834049"/>
                <a:ext cx="8589461" cy="780150"/>
              </a:xfrm>
              <a:prstGeom prst="rect">
                <a:avLst/>
              </a:prstGeom>
              <a:blipFill>
                <a:blip r:embed="rId3"/>
                <a:stretch>
                  <a:fillRect l="-781" t="-1563" b="-14844"/>
                </a:stretch>
              </a:blipFill>
            </p:spPr>
            <p:txBody>
              <a:bodyPr/>
              <a:lstStyle/>
              <a:p>
                <a:r>
                  <a:rPr lang="tr-TR">
                    <a:noFill/>
                  </a:rPr>
                  <a:t> </a:t>
                </a:r>
              </a:p>
            </p:txBody>
          </p:sp>
        </mc:Fallback>
      </mc:AlternateContent>
      <p:pic>
        <p:nvPicPr>
          <p:cNvPr id="11" name="Resim 10">
            <a:extLst>
              <a:ext uri="{FF2B5EF4-FFF2-40B4-BE49-F238E27FC236}">
                <a16:creationId xmlns:a16="http://schemas.microsoft.com/office/drawing/2014/main" id="{E54BA81B-FC7B-987D-A044-817F2F2EFF50}"/>
              </a:ext>
            </a:extLst>
          </p:cNvPr>
          <p:cNvPicPr>
            <a:picLocks noChangeAspect="1"/>
          </p:cNvPicPr>
          <p:nvPr/>
        </p:nvPicPr>
        <p:blipFill>
          <a:blip r:embed="rId4"/>
          <a:stretch>
            <a:fillRect/>
          </a:stretch>
        </p:blipFill>
        <p:spPr>
          <a:xfrm>
            <a:off x="6540213" y="2579684"/>
            <a:ext cx="2869331" cy="502990"/>
          </a:xfrm>
          <a:prstGeom prst="rect">
            <a:avLst/>
          </a:prstGeom>
        </p:spPr>
      </p:pic>
      <p:pic>
        <p:nvPicPr>
          <p:cNvPr id="13" name="Resim 12">
            <a:extLst>
              <a:ext uri="{FF2B5EF4-FFF2-40B4-BE49-F238E27FC236}">
                <a16:creationId xmlns:a16="http://schemas.microsoft.com/office/drawing/2014/main" id="{AE6244B1-61FC-EB1D-69CD-9D6038C821C8}"/>
              </a:ext>
            </a:extLst>
          </p:cNvPr>
          <p:cNvPicPr>
            <a:picLocks noChangeAspect="1"/>
          </p:cNvPicPr>
          <p:nvPr/>
        </p:nvPicPr>
        <p:blipFill>
          <a:blip r:embed="rId5"/>
          <a:stretch>
            <a:fillRect/>
          </a:stretch>
        </p:blipFill>
        <p:spPr>
          <a:xfrm>
            <a:off x="10168388" y="2539673"/>
            <a:ext cx="2800741" cy="583012"/>
          </a:xfrm>
          <a:prstGeom prst="rect">
            <a:avLst/>
          </a:prstGeom>
        </p:spPr>
      </p:pic>
      <p:pic>
        <p:nvPicPr>
          <p:cNvPr id="15" name="Resim 14">
            <a:extLst>
              <a:ext uri="{FF2B5EF4-FFF2-40B4-BE49-F238E27FC236}">
                <a16:creationId xmlns:a16="http://schemas.microsoft.com/office/drawing/2014/main" id="{0649015E-0C06-6010-F6A6-21DF445203AC}"/>
              </a:ext>
            </a:extLst>
          </p:cNvPr>
          <p:cNvPicPr>
            <a:picLocks noChangeAspect="1"/>
          </p:cNvPicPr>
          <p:nvPr/>
        </p:nvPicPr>
        <p:blipFill>
          <a:blip r:embed="rId6"/>
          <a:stretch>
            <a:fillRect/>
          </a:stretch>
        </p:blipFill>
        <p:spPr>
          <a:xfrm>
            <a:off x="6591654" y="3140140"/>
            <a:ext cx="2766446" cy="537284"/>
          </a:xfrm>
          <a:prstGeom prst="rect">
            <a:avLst/>
          </a:prstGeom>
        </p:spPr>
      </p:pic>
      <p:sp>
        <p:nvSpPr>
          <p:cNvPr id="16" name="Metin kutusu 15">
            <a:extLst>
              <a:ext uri="{FF2B5EF4-FFF2-40B4-BE49-F238E27FC236}">
                <a16:creationId xmlns:a16="http://schemas.microsoft.com/office/drawing/2014/main" id="{5CCCB63D-B6AA-57B7-6187-4FC9B7B68B8F}"/>
              </a:ext>
            </a:extLst>
          </p:cNvPr>
          <p:cNvSpPr txBox="1"/>
          <p:nvPr/>
        </p:nvSpPr>
        <p:spPr>
          <a:xfrm>
            <a:off x="5781369" y="3851102"/>
            <a:ext cx="8849032" cy="424732"/>
          </a:xfrm>
          <a:prstGeom prst="rect">
            <a:avLst/>
          </a:prstGeom>
          <a:noFill/>
        </p:spPr>
        <p:txBody>
          <a:bodyPr wrap="square" rtlCol="0">
            <a:spAutoFit/>
          </a:bodyPr>
          <a:lstStyle/>
          <a:p>
            <a:pPr marL="342900" indent="-342900" defTabSz="1097280">
              <a:buFont typeface="Arial" panose="020B0604020202020204" pitchFamily="34" charset="0"/>
              <a:buChar char="•"/>
            </a:pPr>
            <a:r>
              <a:rPr lang="tr-TR" sz="2160" dirty="0">
                <a:solidFill>
                  <a:prstClr val="black"/>
                </a:solidFill>
                <a:latin typeface="Aptos" panose="02110004020202020204"/>
              </a:rPr>
              <a:t>Bu hesaplamaları sigmoid() ve np.dot ile şu şekilde hesaplayabiliriz:</a:t>
            </a:r>
          </a:p>
        </p:txBody>
      </p:sp>
      <p:pic>
        <p:nvPicPr>
          <p:cNvPr id="18" name="Resim 17">
            <a:extLst>
              <a:ext uri="{FF2B5EF4-FFF2-40B4-BE49-F238E27FC236}">
                <a16:creationId xmlns:a16="http://schemas.microsoft.com/office/drawing/2014/main" id="{54DC0404-FCF9-17ED-3B7F-B4549BFB65D5}"/>
              </a:ext>
            </a:extLst>
          </p:cNvPr>
          <p:cNvPicPr>
            <a:picLocks noChangeAspect="1"/>
          </p:cNvPicPr>
          <p:nvPr/>
        </p:nvPicPr>
        <p:blipFill>
          <a:blip r:embed="rId7"/>
          <a:stretch>
            <a:fillRect/>
          </a:stretch>
        </p:blipFill>
        <p:spPr>
          <a:xfrm>
            <a:off x="3538588" y="4366155"/>
            <a:ext cx="10582361" cy="1404479"/>
          </a:xfrm>
          <a:prstGeom prst="rect">
            <a:avLst/>
          </a:prstGeom>
        </p:spPr>
      </p:pic>
      <p:pic>
        <p:nvPicPr>
          <p:cNvPr id="20" name="Resim 19">
            <a:extLst>
              <a:ext uri="{FF2B5EF4-FFF2-40B4-BE49-F238E27FC236}">
                <a16:creationId xmlns:a16="http://schemas.microsoft.com/office/drawing/2014/main" id="{0F351C4F-8BDD-B1FE-8446-FBA341C02897}"/>
              </a:ext>
            </a:extLst>
          </p:cNvPr>
          <p:cNvPicPr>
            <a:picLocks noChangeAspect="1"/>
          </p:cNvPicPr>
          <p:nvPr/>
        </p:nvPicPr>
        <p:blipFill>
          <a:blip r:embed="rId8"/>
          <a:stretch>
            <a:fillRect/>
          </a:stretch>
        </p:blipFill>
        <p:spPr>
          <a:xfrm>
            <a:off x="735000" y="2074485"/>
            <a:ext cx="3486636" cy="411538"/>
          </a:xfrm>
          <a:prstGeom prst="rect">
            <a:avLst/>
          </a:prstGeom>
        </p:spPr>
      </p:pic>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548690D1-B627-15AB-3C67-E52DE30BA094}"/>
                  </a:ext>
                </a:extLst>
              </p:cNvPr>
              <p:cNvSpPr txBox="1"/>
              <p:nvPr/>
            </p:nvSpPr>
            <p:spPr>
              <a:xfrm>
                <a:off x="289756" y="5974280"/>
                <a:ext cx="3759252" cy="1112549"/>
              </a:xfrm>
              <a:prstGeom prst="rect">
                <a:avLst/>
              </a:prstGeom>
              <a:noFill/>
            </p:spPr>
            <p:txBody>
              <a:bodyPr wrap="square" rtlCol="0">
                <a:spAutoFit/>
              </a:bodyPr>
              <a:lstStyle/>
              <a:p>
                <a:pPr marL="342900" indent="-342900" defTabSz="1097280">
                  <a:buFont typeface="Arial" panose="020B0604020202020204" pitchFamily="34" charset="0"/>
                  <a:buChar char="•"/>
                </a:pPr>
                <a:r>
                  <a:rPr lang="tr-TR" sz="2160" dirty="0">
                    <a:solidFill>
                      <a:prstClr val="black"/>
                    </a:solidFill>
                    <a:latin typeface="Aptos" panose="02110004020202020204"/>
                  </a:rPr>
                  <a:t>Son olarak 3 farklı a değerini tek bir diziye alarak </a:t>
                </a: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𝟏</m:t>
                            </m:r>
                          </m:e>
                        </m:d>
                      </m:sup>
                    </m:sSup>
                  </m:oMath>
                </a14:m>
                <a:r>
                  <a:rPr lang="tr-TR" sz="2160" dirty="0">
                    <a:solidFill>
                      <a:prstClr val="black"/>
                    </a:solidFill>
                    <a:latin typeface="Aptos" panose="02110004020202020204"/>
                  </a:rPr>
                  <a:t>’i elde ederiz:</a:t>
                </a:r>
              </a:p>
            </p:txBody>
          </p:sp>
        </mc:Choice>
        <mc:Fallback xmlns="">
          <p:sp>
            <p:nvSpPr>
              <p:cNvPr id="21" name="Metin kutusu 20">
                <a:extLst>
                  <a:ext uri="{FF2B5EF4-FFF2-40B4-BE49-F238E27FC236}">
                    <a16:creationId xmlns:a16="http://schemas.microsoft.com/office/drawing/2014/main" id="{548690D1-B627-15AB-3C67-E52DE30BA094}"/>
                  </a:ext>
                </a:extLst>
              </p:cNvPr>
              <p:cNvSpPr txBox="1">
                <a:spLocks noRot="1" noChangeAspect="1" noMove="1" noResize="1" noEditPoints="1" noAdjustHandles="1" noChangeArrowheads="1" noChangeShapeType="1" noTextEdit="1"/>
              </p:cNvSpPr>
              <p:nvPr/>
            </p:nvSpPr>
            <p:spPr>
              <a:xfrm>
                <a:off x="289756" y="5974280"/>
                <a:ext cx="3759252" cy="1112549"/>
              </a:xfrm>
              <a:prstGeom prst="rect">
                <a:avLst/>
              </a:prstGeom>
              <a:blipFill>
                <a:blip r:embed="rId9"/>
                <a:stretch>
                  <a:fillRect l="-1786" t="-2732" b="-10383"/>
                </a:stretch>
              </a:blipFill>
            </p:spPr>
            <p:txBody>
              <a:bodyPr/>
              <a:lstStyle/>
              <a:p>
                <a:r>
                  <a:rPr lang="tr-TR">
                    <a:noFill/>
                  </a:rPr>
                  <a:t> </a:t>
                </a:r>
              </a:p>
            </p:txBody>
          </p:sp>
        </mc:Fallback>
      </mc:AlternateContent>
      <p:pic>
        <p:nvPicPr>
          <p:cNvPr id="23" name="Resim 22">
            <a:extLst>
              <a:ext uri="{FF2B5EF4-FFF2-40B4-BE49-F238E27FC236}">
                <a16:creationId xmlns:a16="http://schemas.microsoft.com/office/drawing/2014/main" id="{99777178-9146-C492-3DB7-52AB0750955F}"/>
              </a:ext>
            </a:extLst>
          </p:cNvPr>
          <p:cNvPicPr>
            <a:picLocks noChangeAspect="1"/>
          </p:cNvPicPr>
          <p:nvPr/>
        </p:nvPicPr>
        <p:blipFill>
          <a:blip r:embed="rId10"/>
          <a:stretch>
            <a:fillRect/>
          </a:stretch>
        </p:blipFill>
        <p:spPr>
          <a:xfrm>
            <a:off x="385045" y="7050313"/>
            <a:ext cx="5665206" cy="438109"/>
          </a:xfrm>
          <a:prstGeom prst="rect">
            <a:avLst/>
          </a:prstGeom>
        </p:spPr>
      </p:pic>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1AD634D4-55D4-CD6F-45AD-571FB851156D}"/>
                  </a:ext>
                </a:extLst>
              </p:cNvPr>
              <p:cNvSpPr txBox="1"/>
              <p:nvPr/>
            </p:nvSpPr>
            <p:spPr>
              <a:xfrm>
                <a:off x="6540213" y="5974280"/>
                <a:ext cx="3221047" cy="780150"/>
              </a:xfrm>
              <a:prstGeom prst="rect">
                <a:avLst/>
              </a:prstGeom>
              <a:noFill/>
            </p:spPr>
            <p:txBody>
              <a:bodyPr wrap="square" rtlCol="0">
                <a:spAutoFit/>
              </a:bodyPr>
              <a:lstStyle/>
              <a:p>
                <a:pPr marL="342900" indent="-342900" defTabSz="1097280">
                  <a:buFont typeface="Arial" panose="020B0604020202020204" pitchFamily="34" charset="0"/>
                  <a:buChar char="•"/>
                </a:pPr>
                <a14:m>
                  <m:oMath xmlns:m="http://schemas.openxmlformats.org/officeDocument/2006/math">
                    <m:sSup>
                      <m:sSupPr>
                        <m:ctrlPr>
                          <a:rPr lang="tr-TR" sz="2160" b="1" i="1">
                            <a:solidFill>
                              <a:prstClr val="black"/>
                            </a:solidFill>
                            <a:latin typeface="Cambria Math" panose="02040503050406030204" pitchFamily="18" charset="0"/>
                          </a:rPr>
                        </m:ctrlPr>
                      </m:sSupPr>
                      <m:e>
                        <m:r>
                          <a:rPr lang="tr-TR" sz="2160" b="1" i="1">
                            <a:solidFill>
                              <a:prstClr val="black"/>
                            </a:solidFill>
                            <a:latin typeface="Cambria Math" panose="02040503050406030204" pitchFamily="18" charset="0"/>
                          </a:rPr>
                          <m:t>𝒂</m:t>
                        </m:r>
                      </m:e>
                      <m:sup>
                        <m:d>
                          <m:dPr>
                            <m:begChr m:val="["/>
                            <m:endChr m:val="]"/>
                            <m:ctrlPr>
                              <a:rPr lang="tr-TR" sz="2160" b="1" i="1">
                                <a:solidFill>
                                  <a:prstClr val="black"/>
                                </a:solidFill>
                                <a:latin typeface="Cambria Math" panose="02040503050406030204" pitchFamily="18" charset="0"/>
                              </a:rPr>
                            </m:ctrlPr>
                          </m:dPr>
                          <m:e>
                            <m:r>
                              <a:rPr lang="tr-TR" sz="2160" b="1" i="1">
                                <a:solidFill>
                                  <a:prstClr val="black"/>
                                </a:solidFill>
                                <a:latin typeface="Cambria Math" panose="02040503050406030204" pitchFamily="18" charset="0"/>
                              </a:rPr>
                              <m:t>𝟐</m:t>
                            </m:r>
                          </m:e>
                        </m:d>
                      </m:sup>
                    </m:sSup>
                  </m:oMath>
                </a14:m>
                <a:r>
                  <a:rPr lang="tr-TR" sz="2160" dirty="0">
                    <a:solidFill>
                      <a:prstClr val="black"/>
                    </a:solidFill>
                    <a:latin typeface="Aptos" panose="02110004020202020204"/>
                  </a:rPr>
                  <a:t>’</a:t>
                </a:r>
                <a:r>
                  <a:rPr lang="tr-TR" sz="2160" dirty="0" err="1">
                    <a:solidFill>
                      <a:prstClr val="black"/>
                    </a:solidFill>
                    <a:latin typeface="Aptos" panose="02110004020202020204"/>
                  </a:rPr>
                  <a:t>yi</a:t>
                </a:r>
                <a:r>
                  <a:rPr lang="tr-TR" sz="2160" dirty="0">
                    <a:solidFill>
                      <a:prstClr val="black"/>
                    </a:solidFill>
                    <a:latin typeface="Aptos" panose="02110004020202020204"/>
                  </a:rPr>
                  <a:t> de aynı şekilde hesaplayabiliriz:</a:t>
                </a:r>
              </a:p>
            </p:txBody>
          </p:sp>
        </mc:Choice>
        <mc:Fallback xmlns="">
          <p:sp>
            <p:nvSpPr>
              <p:cNvPr id="24" name="Metin kutusu 23">
                <a:extLst>
                  <a:ext uri="{FF2B5EF4-FFF2-40B4-BE49-F238E27FC236}">
                    <a16:creationId xmlns:a16="http://schemas.microsoft.com/office/drawing/2014/main" id="{1AD634D4-55D4-CD6F-45AD-571FB851156D}"/>
                  </a:ext>
                </a:extLst>
              </p:cNvPr>
              <p:cNvSpPr txBox="1">
                <a:spLocks noRot="1" noChangeAspect="1" noMove="1" noResize="1" noEditPoints="1" noAdjustHandles="1" noChangeArrowheads="1" noChangeShapeType="1" noTextEdit="1"/>
              </p:cNvSpPr>
              <p:nvPr/>
            </p:nvSpPr>
            <p:spPr>
              <a:xfrm>
                <a:off x="6540213" y="5974280"/>
                <a:ext cx="3221047" cy="780150"/>
              </a:xfrm>
              <a:prstGeom prst="rect">
                <a:avLst/>
              </a:prstGeom>
              <a:blipFill>
                <a:blip r:embed="rId11"/>
                <a:stretch>
                  <a:fillRect l="-2083" t="-781" b="-14844"/>
                </a:stretch>
              </a:blipFill>
            </p:spPr>
            <p:txBody>
              <a:bodyPr/>
              <a:lstStyle/>
              <a:p>
                <a:r>
                  <a:rPr lang="tr-TR">
                    <a:noFill/>
                  </a:rPr>
                  <a:t> </a:t>
                </a:r>
              </a:p>
            </p:txBody>
          </p:sp>
        </mc:Fallback>
      </mc:AlternateContent>
      <p:pic>
        <p:nvPicPr>
          <p:cNvPr id="26" name="Resim 25">
            <a:extLst>
              <a:ext uri="{FF2B5EF4-FFF2-40B4-BE49-F238E27FC236}">
                <a16:creationId xmlns:a16="http://schemas.microsoft.com/office/drawing/2014/main" id="{F236D6C2-BDEC-9E7E-D5DB-1780D0049B93}"/>
              </a:ext>
            </a:extLst>
          </p:cNvPr>
          <p:cNvPicPr>
            <a:picLocks noChangeAspect="1"/>
          </p:cNvPicPr>
          <p:nvPr/>
        </p:nvPicPr>
        <p:blipFill>
          <a:blip r:embed="rId12"/>
          <a:stretch>
            <a:fillRect/>
          </a:stretch>
        </p:blipFill>
        <p:spPr>
          <a:xfrm>
            <a:off x="10168387" y="3178621"/>
            <a:ext cx="3693917" cy="534809"/>
          </a:xfrm>
          <a:prstGeom prst="rect">
            <a:avLst/>
          </a:prstGeom>
        </p:spPr>
      </p:pic>
      <p:pic>
        <p:nvPicPr>
          <p:cNvPr id="28" name="Resim 27">
            <a:extLst>
              <a:ext uri="{FF2B5EF4-FFF2-40B4-BE49-F238E27FC236}">
                <a16:creationId xmlns:a16="http://schemas.microsoft.com/office/drawing/2014/main" id="{CDBDFDAC-3970-230D-6B56-C3DEA47384D6}"/>
              </a:ext>
            </a:extLst>
          </p:cNvPr>
          <p:cNvPicPr>
            <a:picLocks noChangeAspect="1"/>
          </p:cNvPicPr>
          <p:nvPr/>
        </p:nvPicPr>
        <p:blipFill>
          <a:blip r:embed="rId13"/>
          <a:stretch>
            <a:fillRect/>
          </a:stretch>
        </p:blipFill>
        <p:spPr>
          <a:xfrm>
            <a:off x="10017006" y="5943620"/>
            <a:ext cx="4103942" cy="1531834"/>
          </a:xfrm>
          <a:prstGeom prst="rect">
            <a:avLst/>
          </a:prstGeom>
        </p:spPr>
      </p:pic>
    </p:spTree>
    <p:extLst>
      <p:ext uri="{BB962C8B-B14F-4D97-AF65-F5344CB8AC3E}">
        <p14:creationId xmlns:p14="http://schemas.microsoft.com/office/powerpoint/2010/main" val="10864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012E53-1AFC-D2C9-A6C5-15234805D3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EAB0FA0-7686-FBD2-05FE-6E01A1E47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3"/>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Başlık 1">
            <a:extLst>
              <a:ext uri="{FF2B5EF4-FFF2-40B4-BE49-F238E27FC236}">
                <a16:creationId xmlns:a16="http://schemas.microsoft.com/office/drawing/2014/main" id="{FDA6EE03-BE74-F3B0-4118-AD6CAA7A6B7D}"/>
              </a:ext>
            </a:extLst>
          </p:cNvPr>
          <p:cNvSpPr>
            <a:spLocks noGrp="1"/>
          </p:cNvSpPr>
          <p:nvPr>
            <p:ph type="title"/>
          </p:nvPr>
        </p:nvSpPr>
        <p:spPr>
          <a:xfrm>
            <a:off x="667839" y="772161"/>
            <a:ext cx="13453110" cy="893803"/>
          </a:xfrm>
        </p:spPr>
        <p:txBody>
          <a:bodyPr>
            <a:normAutofit/>
          </a:bodyPr>
          <a:lstStyle/>
          <a:p>
            <a:pPr algn="ctr"/>
            <a:r>
              <a:rPr lang="tr-TR" sz="3840" dirty="0" err="1">
                <a:solidFill>
                  <a:schemeClr val="bg1"/>
                </a:solidFill>
              </a:rPr>
              <a:t>Forward</a:t>
            </a:r>
            <a:r>
              <a:rPr lang="tr-TR" sz="3840" dirty="0">
                <a:solidFill>
                  <a:schemeClr val="bg1"/>
                </a:solidFill>
              </a:rPr>
              <a:t> Prop in </a:t>
            </a:r>
            <a:r>
              <a:rPr lang="tr-TR" sz="3840" dirty="0" err="1">
                <a:solidFill>
                  <a:schemeClr val="bg1"/>
                </a:solidFill>
              </a:rPr>
              <a:t>NumPy</a:t>
            </a:r>
            <a:endParaRPr lang="tr-TR" sz="3840" dirty="0">
              <a:solidFill>
                <a:schemeClr val="bg1"/>
              </a:solidFill>
            </a:endParaRPr>
          </a:p>
        </p:txBody>
      </p:sp>
      <p:pic>
        <p:nvPicPr>
          <p:cNvPr id="6" name="Resim 5">
            <a:extLst>
              <a:ext uri="{FF2B5EF4-FFF2-40B4-BE49-F238E27FC236}">
                <a16:creationId xmlns:a16="http://schemas.microsoft.com/office/drawing/2014/main" id="{F50807E6-7DE5-B6B0-A580-048D8705D4E4}"/>
              </a:ext>
            </a:extLst>
          </p:cNvPr>
          <p:cNvPicPr>
            <a:picLocks noChangeAspect="1"/>
          </p:cNvPicPr>
          <p:nvPr/>
        </p:nvPicPr>
        <p:blipFill>
          <a:blip r:embed="rId2"/>
          <a:stretch>
            <a:fillRect/>
          </a:stretch>
        </p:blipFill>
        <p:spPr>
          <a:xfrm>
            <a:off x="0" y="1665964"/>
            <a:ext cx="2162477" cy="2010056"/>
          </a:xfrm>
          <a:prstGeom prst="rect">
            <a:avLst/>
          </a:prstGeom>
        </p:spPr>
      </p:pic>
      <p:pic>
        <p:nvPicPr>
          <p:cNvPr id="8" name="Resim 7">
            <a:extLst>
              <a:ext uri="{FF2B5EF4-FFF2-40B4-BE49-F238E27FC236}">
                <a16:creationId xmlns:a16="http://schemas.microsoft.com/office/drawing/2014/main" id="{C28CA63F-DD86-9162-81E1-C3C2281F2B26}"/>
              </a:ext>
            </a:extLst>
          </p:cNvPr>
          <p:cNvPicPr>
            <a:picLocks noChangeAspect="1"/>
          </p:cNvPicPr>
          <p:nvPr/>
        </p:nvPicPr>
        <p:blipFill>
          <a:blip r:embed="rId3"/>
          <a:stretch>
            <a:fillRect/>
          </a:stretch>
        </p:blipFill>
        <p:spPr>
          <a:xfrm>
            <a:off x="2725994" y="2170860"/>
            <a:ext cx="3610479" cy="1505160"/>
          </a:xfrm>
          <a:prstGeom prst="rect">
            <a:avLst/>
          </a:prstGeom>
        </p:spPr>
      </p:pic>
      <p:pic>
        <p:nvPicPr>
          <p:cNvPr id="12" name="Resim 11">
            <a:extLst>
              <a:ext uri="{FF2B5EF4-FFF2-40B4-BE49-F238E27FC236}">
                <a16:creationId xmlns:a16="http://schemas.microsoft.com/office/drawing/2014/main" id="{52B45D0F-42B0-D367-F4D4-02DC34106E0F}"/>
              </a:ext>
            </a:extLst>
          </p:cNvPr>
          <p:cNvPicPr>
            <a:picLocks noChangeAspect="1"/>
          </p:cNvPicPr>
          <p:nvPr/>
        </p:nvPicPr>
        <p:blipFill>
          <a:blip r:embed="rId4"/>
          <a:stretch>
            <a:fillRect/>
          </a:stretch>
        </p:blipFill>
        <p:spPr>
          <a:xfrm>
            <a:off x="6641618" y="2065688"/>
            <a:ext cx="3124636" cy="1562318"/>
          </a:xfrm>
          <a:prstGeom prst="rect">
            <a:avLst/>
          </a:prstGeom>
        </p:spPr>
      </p:pic>
      <p:pic>
        <p:nvPicPr>
          <p:cNvPr id="17" name="Resim 16">
            <a:extLst>
              <a:ext uri="{FF2B5EF4-FFF2-40B4-BE49-F238E27FC236}">
                <a16:creationId xmlns:a16="http://schemas.microsoft.com/office/drawing/2014/main" id="{84E1D8F0-7BC0-3472-CB72-D9B913B65574}"/>
              </a:ext>
            </a:extLst>
          </p:cNvPr>
          <p:cNvPicPr>
            <a:picLocks noChangeAspect="1"/>
          </p:cNvPicPr>
          <p:nvPr/>
        </p:nvPicPr>
        <p:blipFill>
          <a:blip r:embed="rId5"/>
          <a:stretch>
            <a:fillRect/>
          </a:stretch>
        </p:blipFill>
        <p:spPr>
          <a:xfrm>
            <a:off x="2162477" y="5437610"/>
            <a:ext cx="3715268" cy="1971950"/>
          </a:xfrm>
          <a:prstGeom prst="rect">
            <a:avLst/>
          </a:prstGeom>
        </p:spPr>
      </p:pic>
      <p:pic>
        <p:nvPicPr>
          <p:cNvPr id="22" name="Resim 21">
            <a:extLst>
              <a:ext uri="{FF2B5EF4-FFF2-40B4-BE49-F238E27FC236}">
                <a16:creationId xmlns:a16="http://schemas.microsoft.com/office/drawing/2014/main" id="{42159109-372E-97EC-3DBC-6F974E3C4E36}"/>
              </a:ext>
            </a:extLst>
          </p:cNvPr>
          <p:cNvPicPr>
            <a:picLocks noChangeAspect="1"/>
          </p:cNvPicPr>
          <p:nvPr/>
        </p:nvPicPr>
        <p:blipFill>
          <a:blip r:embed="rId6"/>
          <a:stretch>
            <a:fillRect/>
          </a:stretch>
        </p:blipFill>
        <p:spPr>
          <a:xfrm>
            <a:off x="8485184" y="5770009"/>
            <a:ext cx="2800741" cy="1676634"/>
          </a:xfrm>
          <a:prstGeom prst="rect">
            <a:avLst/>
          </a:prstGeom>
        </p:spPr>
      </p:pic>
      <p:sp>
        <p:nvSpPr>
          <p:cNvPr id="25" name="Metin kutusu 24">
            <a:extLst>
              <a:ext uri="{FF2B5EF4-FFF2-40B4-BE49-F238E27FC236}">
                <a16:creationId xmlns:a16="http://schemas.microsoft.com/office/drawing/2014/main" id="{C0F5DC8D-4DB2-9F59-F97B-4E3110859574}"/>
              </a:ext>
            </a:extLst>
          </p:cNvPr>
          <p:cNvSpPr txBox="1"/>
          <p:nvPr/>
        </p:nvSpPr>
        <p:spPr>
          <a:xfrm>
            <a:off x="10415239" y="2281827"/>
            <a:ext cx="3124636" cy="1089529"/>
          </a:xfrm>
          <a:prstGeom prst="rect">
            <a:avLst/>
          </a:prstGeom>
          <a:noFill/>
        </p:spPr>
        <p:txBody>
          <a:bodyPr wrap="square" rtlCol="0">
            <a:spAutoFit/>
          </a:bodyPr>
          <a:lstStyle/>
          <a:p>
            <a:pPr marL="285750" indent="-285750">
              <a:buFont typeface="Arial" panose="020B0604020202020204" pitchFamily="34" charset="0"/>
              <a:buChar char="•"/>
            </a:pPr>
            <a:r>
              <a:rPr lang="tr-TR" sz="2160" dirty="0"/>
              <a:t>Şekildeki gibi w, b ve a değerleri </a:t>
            </a:r>
            <a:r>
              <a:rPr lang="tr-TR" sz="2160" dirty="0" err="1"/>
              <a:t>np</a:t>
            </a:r>
            <a:r>
              <a:rPr lang="tr-TR" sz="2160" dirty="0"/>
              <a:t> dizilerine kaydedilir.</a:t>
            </a:r>
          </a:p>
        </p:txBody>
      </p:sp>
      <p:sp>
        <p:nvSpPr>
          <p:cNvPr id="29" name="Metin kutusu 28">
            <a:extLst>
              <a:ext uri="{FF2B5EF4-FFF2-40B4-BE49-F238E27FC236}">
                <a16:creationId xmlns:a16="http://schemas.microsoft.com/office/drawing/2014/main" id="{053EE6D0-F9A8-E2D2-7E0A-A103301C04A4}"/>
              </a:ext>
            </a:extLst>
          </p:cNvPr>
          <p:cNvSpPr txBox="1"/>
          <p:nvPr/>
        </p:nvSpPr>
        <p:spPr>
          <a:xfrm flipH="1">
            <a:off x="1523210" y="4670012"/>
            <a:ext cx="4993802" cy="757130"/>
          </a:xfrm>
          <a:prstGeom prst="rect">
            <a:avLst/>
          </a:prstGeom>
          <a:noFill/>
        </p:spPr>
        <p:txBody>
          <a:bodyPr wrap="square" rtlCol="0">
            <a:spAutoFit/>
          </a:bodyPr>
          <a:lstStyle/>
          <a:p>
            <a:pPr marL="285750" indent="-285750">
              <a:buFont typeface="Arial" panose="020B0604020202020204" pitchFamily="34" charset="0"/>
              <a:buChar char="•"/>
            </a:pPr>
            <a:r>
              <a:rPr lang="tr-TR" sz="2160" dirty="0"/>
              <a:t>Herhangi bir katman hesabı için </a:t>
            </a:r>
            <a:r>
              <a:rPr lang="tr-TR" sz="2160" dirty="0" err="1"/>
              <a:t>forward</a:t>
            </a:r>
            <a:r>
              <a:rPr lang="tr-TR" sz="2160" dirty="0"/>
              <a:t> prop hesaplayan fonksiyon:</a:t>
            </a:r>
          </a:p>
        </p:txBody>
      </p:sp>
      <p:sp>
        <p:nvSpPr>
          <p:cNvPr id="30" name="Metin kutusu 29">
            <a:extLst>
              <a:ext uri="{FF2B5EF4-FFF2-40B4-BE49-F238E27FC236}">
                <a16:creationId xmlns:a16="http://schemas.microsoft.com/office/drawing/2014/main" id="{EF5AF33D-4751-EC10-47F2-AFF9DD58D9DE}"/>
              </a:ext>
            </a:extLst>
          </p:cNvPr>
          <p:cNvSpPr txBox="1"/>
          <p:nvPr/>
        </p:nvSpPr>
        <p:spPr>
          <a:xfrm>
            <a:off x="7684940" y="4601595"/>
            <a:ext cx="4795025" cy="1089529"/>
          </a:xfrm>
          <a:prstGeom prst="rect">
            <a:avLst/>
          </a:prstGeom>
          <a:noFill/>
        </p:spPr>
        <p:txBody>
          <a:bodyPr wrap="square" rtlCol="0">
            <a:spAutoFit/>
          </a:bodyPr>
          <a:lstStyle/>
          <a:p>
            <a:pPr marL="342900" indent="-342900">
              <a:buFont typeface="Arial" panose="020B0604020202020204" pitchFamily="34" charset="0"/>
              <a:buChar char="•"/>
            </a:pPr>
            <a:r>
              <a:rPr lang="tr-TR" sz="2160" dirty="0"/>
              <a:t>Dense fonksiyonunu kullanarak istediğimiz boyutta bir </a:t>
            </a:r>
            <a:r>
              <a:rPr lang="tr-TR" sz="2160" dirty="0" err="1"/>
              <a:t>neural</a:t>
            </a:r>
            <a:r>
              <a:rPr lang="tr-TR" sz="2160" dirty="0"/>
              <a:t> network için hesaplama yapabiliriz:</a:t>
            </a:r>
          </a:p>
        </p:txBody>
      </p:sp>
    </p:spTree>
    <p:extLst>
      <p:ext uri="{BB962C8B-B14F-4D97-AF65-F5344CB8AC3E}">
        <p14:creationId xmlns:p14="http://schemas.microsoft.com/office/powerpoint/2010/main" val="819721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359D6EE-9C4C-D0DC-8C5B-68B20228E23A}"/>
              </a:ext>
            </a:extLst>
          </p:cNvPr>
          <p:cNvSpPr>
            <a:spLocks noGrp="1"/>
          </p:cNvSpPr>
          <p:nvPr>
            <p:ph type="title"/>
          </p:nvPr>
        </p:nvSpPr>
        <p:spPr>
          <a:xfrm>
            <a:off x="515721" y="493776"/>
            <a:ext cx="13441680" cy="1327708"/>
          </a:xfrm>
        </p:spPr>
        <p:txBody>
          <a:bodyPr>
            <a:normAutofit/>
          </a:bodyPr>
          <a:lstStyle/>
          <a:p>
            <a:r>
              <a:rPr lang="tr-TR" sz="4300"/>
              <a:t>Vectorization ile Dense fonksiyonu</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05517"/>
            <a:ext cx="153619" cy="844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çerik Yer Tutucusu 4">
            <a:extLst>
              <a:ext uri="{FF2B5EF4-FFF2-40B4-BE49-F238E27FC236}">
                <a16:creationId xmlns:a16="http://schemas.microsoft.com/office/drawing/2014/main" id="{80E03D14-28BA-D320-139D-D7CB963E4164}"/>
              </a:ext>
            </a:extLst>
          </p:cNvPr>
          <p:cNvPicPr>
            <a:picLocks noChangeAspect="1"/>
          </p:cNvPicPr>
          <p:nvPr/>
        </p:nvPicPr>
        <p:blipFill>
          <a:blip r:embed="rId2"/>
          <a:srcRect r="23244" b="-1"/>
          <a:stretch/>
        </p:blipFill>
        <p:spPr>
          <a:xfrm>
            <a:off x="1466189" y="2593000"/>
            <a:ext cx="6515719" cy="4393016"/>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2561" y="2066306"/>
            <a:ext cx="5062118" cy="5424672"/>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F3A7648-7966-ED32-01C4-C7F2FC718024}"/>
              </a:ext>
            </a:extLst>
          </p:cNvPr>
          <p:cNvSpPr>
            <a:spLocks noGrp="1"/>
          </p:cNvSpPr>
          <p:nvPr>
            <p:ph idx="1"/>
          </p:nvPr>
        </p:nvSpPr>
        <p:spPr>
          <a:xfrm>
            <a:off x="9526502" y="2424988"/>
            <a:ext cx="4146116" cy="4751223"/>
          </a:xfrm>
        </p:spPr>
        <p:txBody>
          <a:bodyPr anchor="ctr">
            <a:normAutofit/>
          </a:bodyPr>
          <a:lstStyle/>
          <a:p>
            <a:r>
              <a:rPr lang="tr-TR" sz="2200" dirty="0" err="1"/>
              <a:t>NumPy</a:t>
            </a:r>
            <a:r>
              <a:rPr lang="tr-TR" sz="2200" dirty="0"/>
              <a:t> kütüphanesinin </a:t>
            </a:r>
            <a:r>
              <a:rPr lang="tr-TR" sz="2200" b="1" dirty="0" err="1"/>
              <a:t>matmul</a:t>
            </a:r>
            <a:r>
              <a:rPr lang="tr-TR" sz="2200" dirty="0"/>
              <a:t> fonksiyonu kullanılarak bir önceki slaytta gösterilen dense fonksiyonu </a:t>
            </a:r>
            <a:r>
              <a:rPr lang="tr-TR" sz="2200" dirty="0" err="1"/>
              <a:t>for</a:t>
            </a:r>
            <a:r>
              <a:rPr lang="tr-TR" sz="2200" dirty="0"/>
              <a:t> döngüsü olmadan daha kısa ve verimli bir şekilde yazılabilir.</a:t>
            </a:r>
            <a:endParaRPr lang="en-US" sz="2200" dirty="0"/>
          </a:p>
        </p:txBody>
      </p:sp>
    </p:spTree>
    <p:extLst>
      <p:ext uri="{BB962C8B-B14F-4D97-AF65-F5344CB8AC3E}">
        <p14:creationId xmlns:p14="http://schemas.microsoft.com/office/powerpoint/2010/main" val="313506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965722"/>
            <a:ext cx="7556421" cy="1417558"/>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Yapay Genel Zeka: Bir Hayal Mi?</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1"/>
          <p:cNvSpPr/>
          <p:nvPr/>
        </p:nvSpPr>
        <p:spPr>
          <a:xfrm>
            <a:off x="6280190" y="3723442"/>
            <a:ext cx="7556421" cy="254031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Yapay genel zeka (AGI), insan zekasıyla eşit veya daha üstün zekaya sahip bir yapay zekâ sisteminin yaratılması hayalidir. Bu hayal, insanlık tarihindeki en büyük bilimsel ve teknolojik zorluklardan biridir. Ancak, bu hedef yolunda birçok engel var ve bazı uzmanlar bu hedefe ulaşmanın mümkün olup olmadığını sorguluyor. Bu sunumda, AGI yolculuğunu, karşılaştığımız zorlukları ve umut ışıkları olan araştırmaları inceleyerek bu heyecan verici yolculuğu keşfedeceğiz.</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ikdörtgen 5">
            <a:extLst>
              <a:ext uri="{FF2B5EF4-FFF2-40B4-BE49-F238E27FC236}">
                <a16:creationId xmlns:a16="http://schemas.microsoft.com/office/drawing/2014/main" id="{E598EB87-63AF-E839-A024-F7C620AB47E8}"/>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Dar Yapay Zeka (ANI)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Günümüzde kullandığımız yapay zekâ sistemleri, belirli görevleri yerine getirmek üzere tasarlanmıştır. Örneğin, akıllı telefonlar, çeviri yazılımları, kendi kendine giden arabalar ve sosyal medya algoritmaları dar yapay zeka örnekleridir.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9304258" y="3634264"/>
            <a:ext cx="2835235" cy="354330"/>
          </a:xfrm>
          <a:prstGeom prst="rect">
            <a:avLst/>
          </a:prstGeom>
          <a:noFill/>
          <a:ln/>
        </p:spPr>
        <p:txBody>
          <a:bodyPr wrap="none" lIns="0" tIns="0" rIns="0" bIns="0" rtlCol="0" anchor="t"/>
          <a:lstStyle/>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AGI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ANI'deki hızlı ilerleme, bazıları tarafından AGI'ye doğru ilerleme olarak yorumlanabilir. Ancak, gerçek şu ki, ANI ve AGI birbirinden çok farklıdır. ANI, özel görevler için tasarlanmıştır, AGI ise insan zekası gibi genel bir zeka gerektirir.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ikdörtgen 6">
            <a:extLst>
              <a:ext uri="{FF2B5EF4-FFF2-40B4-BE49-F238E27FC236}">
                <a16:creationId xmlns:a16="http://schemas.microsoft.com/office/drawing/2014/main" id="{3B4E5E80-F5D8-1B26-22F7-B5FFC3B254D2}"/>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37291"/>
            <a:ext cx="13042821" cy="1417558"/>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Beynin Gizemi ve Tek Öğrenme Algoritması Hipotezi</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793790" y="4150162"/>
            <a:ext cx="396835" cy="396835"/>
          </a:xfrm>
          <a:prstGeom prst="roundRect">
            <a:avLst>
              <a:gd name="adj" fmla="val 24007"/>
            </a:avLst>
          </a:prstGeom>
          <a:solidFill>
            <a:srgbClr val="E1E1EA"/>
          </a:solidFill>
          <a:ln w="7620">
            <a:solidFill>
              <a:srgbClr val="C7C7D0"/>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2"/>
          <p:cNvSpPr/>
          <p:nvPr/>
        </p:nvSpPr>
        <p:spPr>
          <a:xfrm>
            <a:off x="1417439" y="4150162"/>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Beynin Karmaşıklığı</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1417439" y="4640580"/>
            <a:ext cx="5784413"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İnsan beyninin nasıl çalıştığını tam olarak anlamamız, AGI yolculuğunda büyük bir engeldir. Nöronların birbirleriyle nasıl iletişim kurduğu ve karmaşık düşünme süreçlerini nasıl gerçekleştirdiği hala bilinmiyor.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7428667" y="4150162"/>
            <a:ext cx="396835" cy="396835"/>
          </a:xfrm>
          <a:prstGeom prst="roundRect">
            <a:avLst>
              <a:gd name="adj" fmla="val 24007"/>
            </a:avLst>
          </a:prstGeom>
          <a:solidFill>
            <a:srgbClr val="E1E1EA"/>
          </a:solidFill>
          <a:ln w="7620">
            <a:solidFill>
              <a:srgbClr val="C7C7D0"/>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p:cNvSpPr/>
          <p:nvPr/>
        </p:nvSpPr>
        <p:spPr>
          <a:xfrm>
            <a:off x="8052316" y="4150162"/>
            <a:ext cx="4458891"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Tek Öğrenme Algoritması Hipotezi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052316" y="4640580"/>
            <a:ext cx="5784413"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Bazı araştırmacılar, beynin karmaşık işlevlerinin tek veya birkaç öğrenme algoritması tarafından yönetildiğini öne sürüyor. Bu hipotez, AGI'nin gerçekçi bir hedef olabileceği umudunu yeşertiyor.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Dikdörtgen 8">
            <a:extLst>
              <a:ext uri="{FF2B5EF4-FFF2-40B4-BE49-F238E27FC236}">
                <a16:creationId xmlns:a16="http://schemas.microsoft.com/office/drawing/2014/main" id="{1941D020-2202-4F49-D5D3-0494CD6E9661}"/>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 descr="preencoded.png"/>
          <p:cNvPicPr>
            <a:picLocks noChangeAspect="1"/>
          </p:cNvPicPr>
          <p:nvPr/>
        </p:nvPicPr>
        <p:blipFill>
          <a:blip r:embed="rId3"/>
          <a:stretch>
            <a:fillRect/>
          </a:stretch>
        </p:blipFill>
        <p:spPr>
          <a:xfrm>
            <a:off x="793790" y="4870371"/>
            <a:ext cx="566976" cy="566976"/>
          </a:xfrm>
          <a:prstGeom prst="rect">
            <a:avLst/>
          </a:prstGeom>
        </p:spPr>
      </p:pic>
      <p:sp>
        <p:nvSpPr>
          <p:cNvPr id="6" name="Text 1"/>
          <p:cNvSpPr/>
          <p:nvPr/>
        </p:nvSpPr>
        <p:spPr>
          <a:xfrm>
            <a:off x="793790" y="5664160"/>
            <a:ext cx="4198144"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C3939"/>
                </a:solidFill>
                <a:effectLst/>
                <a:uLnTx/>
                <a:uFillTx/>
                <a:latin typeface="Raleway" pitchFamily="34" charset="0"/>
                <a:ea typeface="Raleway" pitchFamily="34" charset="-122"/>
                <a:cs typeface="Raleway" pitchFamily="34" charset="-120"/>
              </a:rPr>
              <a:t>Beynin Uyum Sağlama Yeteneği</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2"/>
          <p:cNvSpPr/>
          <p:nvPr/>
        </p:nvSpPr>
        <p:spPr>
          <a:xfrm>
            <a:off x="793790" y="6154579"/>
            <a:ext cx="13042821" cy="108870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C3939"/>
                </a:solidFill>
                <a:effectLst/>
                <a:uLnTx/>
                <a:uFillTx/>
                <a:latin typeface="Roboto" pitchFamily="34" charset="0"/>
                <a:ea typeface="Roboto" pitchFamily="34" charset="-122"/>
                <a:cs typeface="Roboto" pitchFamily="34" charset="-120"/>
              </a:rPr>
              <a:t>Hayvanlar üzerinde yapılan deneyler, beynin farklı duyusal girdilere uyum sağlayabildiğini gösteriyor. Örneğin, işitme korteksi, görsel girdilere maruz kaldığında, görmeyi öğrenebiliyor. Bu, tek bir öğrenme algoritmasının, farklı veri türlerini işleyebileceğini gösteriyor.</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Resim 8" descr="grafik, daire, yazı tipi, diyagram içeren bir resim&#10;&#10;Açıklama otomatik olarak oluşturuldu">
            <a:extLst>
              <a:ext uri="{FF2B5EF4-FFF2-40B4-BE49-F238E27FC236}">
                <a16:creationId xmlns:a16="http://schemas.microsoft.com/office/drawing/2014/main" id="{BB7BB721-47AF-CBBD-1545-61D557264435}"/>
              </a:ext>
            </a:extLst>
          </p:cNvPr>
          <p:cNvPicPr>
            <a:picLocks noChangeAspect="1"/>
          </p:cNvPicPr>
          <p:nvPr/>
        </p:nvPicPr>
        <p:blipFill>
          <a:blip r:embed="rId4"/>
          <a:stretch>
            <a:fillRect/>
          </a:stretch>
        </p:blipFill>
        <p:spPr>
          <a:xfrm>
            <a:off x="3507040" y="1048941"/>
            <a:ext cx="7616319" cy="3821430"/>
          </a:xfrm>
          <a:prstGeom prst="rect">
            <a:avLst/>
          </a:prstGeom>
        </p:spPr>
      </p:pic>
      <p:sp>
        <p:nvSpPr>
          <p:cNvPr id="10" name="Dikdörtgen 9">
            <a:extLst>
              <a:ext uri="{FF2B5EF4-FFF2-40B4-BE49-F238E27FC236}">
                <a16:creationId xmlns:a16="http://schemas.microsoft.com/office/drawing/2014/main" id="{14002FC9-B591-7248-765F-4C222423A557}"/>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9849" y="549950"/>
            <a:ext cx="7040285" cy="624840"/>
          </a:xfrm>
          <a:prstGeom prst="rect">
            <a:avLst/>
          </a:prstGeom>
          <a:noFill/>
          <a:ln/>
        </p:spPr>
        <p:txBody>
          <a:bodyPr wrap="none" lIns="0" tIns="0" rIns="0" bIns="0" rtlCol="0" anchor="t"/>
          <a:lstStyle/>
          <a:p>
            <a:pPr marL="0" indent="0">
              <a:lnSpc>
                <a:spcPts val="4900"/>
              </a:lnSpc>
              <a:buNone/>
            </a:pPr>
            <a:r>
              <a:rPr lang="en-US" sz="3900" dirty="0">
                <a:solidFill>
                  <a:srgbClr val="1D1D1B"/>
                </a:solidFill>
                <a:latin typeface="Tomorrow Semi Bold" pitchFamily="34" charset="0"/>
                <a:ea typeface="Tomorrow Semi Bold" pitchFamily="34" charset="-122"/>
                <a:cs typeface="Tomorrow Semi Bold" pitchFamily="34" charset="-120"/>
              </a:rPr>
              <a:t>Sinir Ağları: Nasıl Çalışırlar?</a:t>
            </a:r>
            <a:endParaRPr lang="en-US" sz="3900" dirty="0"/>
          </a:p>
        </p:txBody>
      </p:sp>
      <p:pic>
        <p:nvPicPr>
          <p:cNvPr id="3" name="Image 0" descr="preencoded.png"/>
          <p:cNvPicPr>
            <a:picLocks noChangeAspect="1"/>
          </p:cNvPicPr>
          <p:nvPr/>
        </p:nvPicPr>
        <p:blipFill>
          <a:blip r:embed="rId3"/>
          <a:stretch>
            <a:fillRect/>
          </a:stretch>
        </p:blipFill>
        <p:spPr>
          <a:xfrm>
            <a:off x="699849" y="1474708"/>
            <a:ext cx="11664672" cy="3557230"/>
          </a:xfrm>
          <a:prstGeom prst="rect">
            <a:avLst/>
          </a:prstGeom>
        </p:spPr>
      </p:pic>
      <p:sp>
        <p:nvSpPr>
          <p:cNvPr id="4" name="Shape 1"/>
          <p:cNvSpPr/>
          <p:nvPr/>
        </p:nvSpPr>
        <p:spPr>
          <a:xfrm>
            <a:off x="699849" y="5256848"/>
            <a:ext cx="4276963" cy="2432447"/>
          </a:xfrm>
          <a:prstGeom prst="roundRect">
            <a:avLst>
              <a:gd name="adj" fmla="val 1233"/>
            </a:avLst>
          </a:prstGeom>
          <a:solidFill>
            <a:srgbClr val="F0EAEA"/>
          </a:solidFill>
          <a:ln/>
        </p:spPr>
        <p:txBody>
          <a:bodyPr/>
          <a:lstStyle/>
          <a:p>
            <a:endParaRPr lang="tr-TR"/>
          </a:p>
        </p:txBody>
      </p:sp>
      <p:sp>
        <p:nvSpPr>
          <p:cNvPr id="5" name="Text 2"/>
          <p:cNvSpPr/>
          <p:nvPr/>
        </p:nvSpPr>
        <p:spPr>
          <a:xfrm>
            <a:off x="899755" y="5456753"/>
            <a:ext cx="2499717" cy="312539"/>
          </a:xfrm>
          <a:prstGeom prst="rect">
            <a:avLst/>
          </a:prstGeom>
          <a:noFill/>
          <a:ln/>
        </p:spPr>
        <p:txBody>
          <a:bodyPr wrap="none" lIns="0" tIns="0" rIns="0" bIns="0" rtlCol="0" anchor="t"/>
          <a:lstStyle/>
          <a:p>
            <a:pPr marL="0" indent="0">
              <a:lnSpc>
                <a:spcPts val="2450"/>
              </a:lnSpc>
              <a:buNone/>
            </a:pPr>
            <a:r>
              <a:rPr lang="en-US" sz="1950" dirty="0">
                <a:solidFill>
                  <a:srgbClr val="61615C"/>
                </a:solidFill>
                <a:latin typeface="Tomorrow Semi Bold" pitchFamily="34" charset="0"/>
                <a:ea typeface="Tomorrow Semi Bold" pitchFamily="34" charset="-122"/>
                <a:cs typeface="Tomorrow Semi Bold" pitchFamily="34" charset="-120"/>
              </a:rPr>
              <a:t>Katmanlar</a:t>
            </a:r>
            <a:endParaRPr lang="en-US" sz="1950" dirty="0"/>
          </a:p>
        </p:txBody>
      </p:sp>
      <p:sp>
        <p:nvSpPr>
          <p:cNvPr id="6" name="Text 3"/>
          <p:cNvSpPr/>
          <p:nvPr/>
        </p:nvSpPr>
        <p:spPr>
          <a:xfrm>
            <a:off x="899755" y="5889188"/>
            <a:ext cx="3877151" cy="1600200"/>
          </a:xfrm>
          <a:prstGeom prst="rect">
            <a:avLst/>
          </a:prstGeom>
          <a:noFill/>
          <a:ln/>
        </p:spPr>
        <p:txBody>
          <a:bodyPr wrap="square" lIns="0" tIns="0" rIns="0" bIns="0" rtlCol="0" anchor="t"/>
          <a:lstStyle/>
          <a:p>
            <a:pPr marL="0" indent="0">
              <a:lnSpc>
                <a:spcPts val="2500"/>
              </a:lnSpc>
              <a:buNone/>
            </a:pPr>
            <a:r>
              <a:rPr lang="en-US" sz="1550" dirty="0">
                <a:solidFill>
                  <a:srgbClr val="61615C"/>
                </a:solidFill>
                <a:latin typeface="Tomorrow" pitchFamily="34" charset="0"/>
                <a:ea typeface="Tomorrow" pitchFamily="34" charset="-122"/>
                <a:cs typeface="Tomorrow" pitchFamily="34" charset="-120"/>
              </a:rPr>
              <a:t>Sinir ağları, birbirine bağlı sinirlerden oluşan katmanlar halinde yapılandırılır. Girdi katmanı, veriyi alır, gizli katmanlar bilgiyi işler ve çıktı katmanı sonucu üretir.</a:t>
            </a:r>
            <a:endParaRPr lang="en-US" sz="1550" dirty="0"/>
          </a:p>
        </p:txBody>
      </p:sp>
      <p:sp>
        <p:nvSpPr>
          <p:cNvPr id="7" name="Shape 4"/>
          <p:cNvSpPr/>
          <p:nvPr/>
        </p:nvSpPr>
        <p:spPr>
          <a:xfrm>
            <a:off x="5176718" y="5256848"/>
            <a:ext cx="4276963" cy="2432447"/>
          </a:xfrm>
          <a:prstGeom prst="roundRect">
            <a:avLst>
              <a:gd name="adj" fmla="val 1233"/>
            </a:avLst>
          </a:prstGeom>
          <a:solidFill>
            <a:srgbClr val="F0EAEA"/>
          </a:solidFill>
          <a:ln/>
        </p:spPr>
        <p:txBody>
          <a:bodyPr/>
          <a:lstStyle/>
          <a:p>
            <a:endParaRPr lang="tr-TR"/>
          </a:p>
        </p:txBody>
      </p:sp>
      <p:sp>
        <p:nvSpPr>
          <p:cNvPr id="8" name="Text 5"/>
          <p:cNvSpPr/>
          <p:nvPr/>
        </p:nvSpPr>
        <p:spPr>
          <a:xfrm>
            <a:off x="5376624" y="5456753"/>
            <a:ext cx="2499717" cy="312539"/>
          </a:xfrm>
          <a:prstGeom prst="rect">
            <a:avLst/>
          </a:prstGeom>
          <a:noFill/>
          <a:ln/>
        </p:spPr>
        <p:txBody>
          <a:bodyPr wrap="none" lIns="0" tIns="0" rIns="0" bIns="0" rtlCol="0" anchor="t"/>
          <a:lstStyle/>
          <a:p>
            <a:pPr marL="0" indent="0">
              <a:lnSpc>
                <a:spcPts val="2450"/>
              </a:lnSpc>
              <a:buNone/>
            </a:pPr>
            <a:r>
              <a:rPr lang="en-US" sz="1950" dirty="0">
                <a:solidFill>
                  <a:srgbClr val="61615C"/>
                </a:solidFill>
                <a:latin typeface="Tomorrow Semi Bold" pitchFamily="34" charset="0"/>
                <a:ea typeface="Tomorrow Semi Bold" pitchFamily="34" charset="-122"/>
                <a:cs typeface="Tomorrow Semi Bold" pitchFamily="34" charset="-120"/>
              </a:rPr>
              <a:t>Aktivasyonlar</a:t>
            </a:r>
            <a:endParaRPr lang="en-US" sz="1950" dirty="0"/>
          </a:p>
        </p:txBody>
      </p:sp>
      <p:sp>
        <p:nvSpPr>
          <p:cNvPr id="9" name="Text 6"/>
          <p:cNvSpPr/>
          <p:nvPr/>
        </p:nvSpPr>
        <p:spPr>
          <a:xfrm>
            <a:off x="5376624" y="5889188"/>
            <a:ext cx="3877151" cy="1280160"/>
          </a:xfrm>
          <a:prstGeom prst="rect">
            <a:avLst/>
          </a:prstGeom>
          <a:noFill/>
          <a:ln/>
        </p:spPr>
        <p:txBody>
          <a:bodyPr wrap="square" lIns="0" tIns="0" rIns="0" bIns="0" rtlCol="0" anchor="t"/>
          <a:lstStyle/>
          <a:p>
            <a:pPr marL="0" indent="0">
              <a:lnSpc>
                <a:spcPts val="2500"/>
              </a:lnSpc>
              <a:buNone/>
            </a:pPr>
            <a:r>
              <a:rPr lang="en-US" sz="1550" dirty="0">
                <a:solidFill>
                  <a:srgbClr val="61615C"/>
                </a:solidFill>
                <a:latin typeface="Tomorrow" pitchFamily="34" charset="0"/>
                <a:ea typeface="Tomorrow" pitchFamily="34" charset="-122"/>
                <a:cs typeface="Tomorrow" pitchFamily="34" charset="-120"/>
              </a:rPr>
              <a:t>Her sinir, girdilerini işler ve bir aktivasyon değeri üretir. Bu değer, diğer sinirlere gönderilir ve ağın son çıktısını oluşturur.</a:t>
            </a:r>
            <a:endParaRPr lang="en-US" sz="1550" dirty="0"/>
          </a:p>
        </p:txBody>
      </p:sp>
      <p:sp>
        <p:nvSpPr>
          <p:cNvPr id="10" name="Shape 7"/>
          <p:cNvSpPr/>
          <p:nvPr/>
        </p:nvSpPr>
        <p:spPr>
          <a:xfrm>
            <a:off x="9653588" y="5256848"/>
            <a:ext cx="4276963" cy="2432447"/>
          </a:xfrm>
          <a:prstGeom prst="roundRect">
            <a:avLst>
              <a:gd name="adj" fmla="val 1233"/>
            </a:avLst>
          </a:prstGeom>
          <a:solidFill>
            <a:srgbClr val="F0EAEA"/>
          </a:solidFill>
          <a:ln/>
        </p:spPr>
        <p:txBody>
          <a:bodyPr/>
          <a:lstStyle/>
          <a:p>
            <a:endParaRPr lang="tr-TR"/>
          </a:p>
        </p:txBody>
      </p:sp>
      <p:sp>
        <p:nvSpPr>
          <p:cNvPr id="11" name="Text 8"/>
          <p:cNvSpPr/>
          <p:nvPr/>
        </p:nvSpPr>
        <p:spPr>
          <a:xfrm>
            <a:off x="9853493" y="5456753"/>
            <a:ext cx="2499717" cy="312539"/>
          </a:xfrm>
          <a:prstGeom prst="rect">
            <a:avLst/>
          </a:prstGeom>
          <a:noFill/>
          <a:ln/>
        </p:spPr>
        <p:txBody>
          <a:bodyPr wrap="none" lIns="0" tIns="0" rIns="0" bIns="0" rtlCol="0" anchor="t"/>
          <a:lstStyle/>
          <a:p>
            <a:pPr marL="0" indent="0">
              <a:lnSpc>
                <a:spcPts val="2450"/>
              </a:lnSpc>
              <a:buNone/>
            </a:pPr>
            <a:r>
              <a:rPr lang="en-US" sz="1950" dirty="0">
                <a:solidFill>
                  <a:srgbClr val="61615C"/>
                </a:solidFill>
                <a:latin typeface="Tomorrow Semi Bold" pitchFamily="34" charset="0"/>
                <a:ea typeface="Tomorrow Semi Bold" pitchFamily="34" charset="-122"/>
                <a:cs typeface="Tomorrow Semi Bold" pitchFamily="34" charset="-120"/>
              </a:rPr>
              <a:t>Öğrenme</a:t>
            </a:r>
            <a:endParaRPr lang="en-US" sz="1950" dirty="0"/>
          </a:p>
        </p:txBody>
      </p:sp>
      <p:sp>
        <p:nvSpPr>
          <p:cNvPr id="12" name="Text 9"/>
          <p:cNvSpPr/>
          <p:nvPr/>
        </p:nvSpPr>
        <p:spPr>
          <a:xfrm>
            <a:off x="9853493" y="5889188"/>
            <a:ext cx="3877151" cy="960120"/>
          </a:xfrm>
          <a:prstGeom prst="rect">
            <a:avLst/>
          </a:prstGeom>
          <a:noFill/>
          <a:ln/>
        </p:spPr>
        <p:txBody>
          <a:bodyPr wrap="square" lIns="0" tIns="0" rIns="0" bIns="0" rtlCol="0" anchor="t"/>
          <a:lstStyle/>
          <a:p>
            <a:pPr marL="0" indent="0">
              <a:lnSpc>
                <a:spcPts val="2500"/>
              </a:lnSpc>
              <a:buNone/>
            </a:pPr>
            <a:r>
              <a:rPr lang="en-US" sz="1550" dirty="0">
                <a:solidFill>
                  <a:srgbClr val="61615C"/>
                </a:solidFill>
                <a:latin typeface="Tomorrow" pitchFamily="34" charset="0"/>
                <a:ea typeface="Tomorrow" pitchFamily="34" charset="-122"/>
                <a:cs typeface="Tomorrow" pitchFamily="34" charset="-120"/>
              </a:rPr>
              <a:t>Sinir ağları, verilerden öğrenir ve bağlantıları güçlendirerek veya zayıflatarak performansını iyileştirir.</a:t>
            </a:r>
            <a:endParaRPr lang="en-US" sz="1550" dirty="0"/>
          </a:p>
        </p:txBody>
      </p:sp>
      <p:sp>
        <p:nvSpPr>
          <p:cNvPr id="13" name="Dikdörtgen 12">
            <a:extLst>
              <a:ext uri="{FF2B5EF4-FFF2-40B4-BE49-F238E27FC236}">
                <a16:creationId xmlns:a16="http://schemas.microsoft.com/office/drawing/2014/main" id="{1D0BB3B4-F52C-AFD1-567C-77C9707B26F1}"/>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7209711" cy="708779"/>
          </a:xfrm>
          <a:prstGeom prst="rect">
            <a:avLst/>
          </a:prstGeom>
          <a:noFill/>
          <a:ln/>
        </p:spPr>
        <p:txBody>
          <a:bodyPr wrap="non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Sinir Ağları: Uygulamalar</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Konuşma Tanıma</a:t>
            </a:r>
            <a:endParaRPr lang="en-US" sz="2200"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Sesli asistanlar, otomatik çeviri, arama motorları gibi uygulamalarda kullanılır.</a:t>
            </a:r>
            <a:endParaRPr lang="en-US" sz="1750" dirty="0"/>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Görüntü İşleme</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Görüntü sınıflandırma, nesne algılama, yüz tanıma gibi alanlarda önemli rol oynar.</a:t>
            </a:r>
            <a:endParaRPr lang="en-US" sz="1750" dirty="0"/>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Doğal Dil İşleme</a:t>
            </a:r>
            <a:endParaRPr lang="en-US" sz="2200" dirty="0"/>
          </a:p>
        </p:txBody>
      </p:sp>
      <p:sp>
        <p:nvSpPr>
          <p:cNvPr id="12" name="Text 6"/>
          <p:cNvSpPr/>
          <p:nvPr/>
        </p:nvSpPr>
        <p:spPr>
          <a:xfrm>
            <a:off x="9715738" y="6154579"/>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Dil çeviri, metin özetleme, sohbet robotları gibi uygulamalarda kullanılır.</a:t>
            </a:r>
            <a:endParaRPr lang="en-US" sz="1750" dirty="0"/>
          </a:p>
        </p:txBody>
      </p:sp>
      <p:sp>
        <p:nvSpPr>
          <p:cNvPr id="13" name="Dikdörtgen 12">
            <a:extLst>
              <a:ext uri="{FF2B5EF4-FFF2-40B4-BE49-F238E27FC236}">
                <a16:creationId xmlns:a16="http://schemas.microsoft.com/office/drawing/2014/main" id="{23738373-E042-D7DD-0B75-E40D3CF0366A}"/>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758" y="574953"/>
            <a:ext cx="10397014" cy="653296"/>
          </a:xfrm>
          <a:prstGeom prst="rect">
            <a:avLst/>
          </a:prstGeom>
          <a:noFill/>
          <a:ln/>
        </p:spPr>
        <p:txBody>
          <a:bodyPr wrap="none" lIns="0" tIns="0" rIns="0" bIns="0" rtlCol="0" anchor="t"/>
          <a:lstStyle/>
          <a:p>
            <a:pPr marL="0" indent="0">
              <a:lnSpc>
                <a:spcPts val="5100"/>
              </a:lnSpc>
              <a:buNone/>
            </a:pPr>
            <a:r>
              <a:rPr lang="en-US" sz="4100" dirty="0">
                <a:solidFill>
                  <a:srgbClr val="1D1D1B"/>
                </a:solidFill>
                <a:latin typeface="Tomorrow Semi Bold" pitchFamily="34" charset="0"/>
                <a:ea typeface="Tomorrow Semi Bold" pitchFamily="34" charset="-122"/>
                <a:cs typeface="Tomorrow Semi Bold" pitchFamily="34" charset="-120"/>
              </a:rPr>
              <a:t>Derin Öğrenme: Sinir Ağlarının Gelişimi</a:t>
            </a:r>
            <a:endParaRPr lang="en-US" sz="4100" dirty="0"/>
          </a:p>
        </p:txBody>
      </p:sp>
      <p:sp>
        <p:nvSpPr>
          <p:cNvPr id="3" name="Shape 1"/>
          <p:cNvSpPr/>
          <p:nvPr/>
        </p:nvSpPr>
        <p:spPr>
          <a:xfrm>
            <a:off x="1033939" y="1541859"/>
            <a:ext cx="22860" cy="6114336"/>
          </a:xfrm>
          <a:prstGeom prst="roundRect">
            <a:avLst>
              <a:gd name="adj" fmla="val 137197"/>
            </a:avLst>
          </a:prstGeom>
          <a:solidFill>
            <a:srgbClr val="D6D0D0"/>
          </a:solidFill>
          <a:ln/>
        </p:spPr>
        <p:txBody>
          <a:bodyPr/>
          <a:lstStyle/>
          <a:p>
            <a:endParaRPr lang="tr-TR"/>
          </a:p>
        </p:txBody>
      </p:sp>
      <p:sp>
        <p:nvSpPr>
          <p:cNvPr id="4" name="Shape 2"/>
          <p:cNvSpPr/>
          <p:nvPr/>
        </p:nvSpPr>
        <p:spPr>
          <a:xfrm>
            <a:off x="1257717" y="2000726"/>
            <a:ext cx="731758" cy="22860"/>
          </a:xfrm>
          <a:prstGeom prst="roundRect">
            <a:avLst>
              <a:gd name="adj" fmla="val 137197"/>
            </a:avLst>
          </a:prstGeom>
          <a:solidFill>
            <a:srgbClr val="D6D0D0"/>
          </a:solidFill>
          <a:ln/>
        </p:spPr>
        <p:txBody>
          <a:bodyPr/>
          <a:lstStyle/>
          <a:p>
            <a:endParaRPr lang="tr-TR"/>
          </a:p>
        </p:txBody>
      </p:sp>
      <p:sp>
        <p:nvSpPr>
          <p:cNvPr id="5" name="Shape 3"/>
          <p:cNvSpPr/>
          <p:nvPr/>
        </p:nvSpPr>
        <p:spPr>
          <a:xfrm>
            <a:off x="810161" y="1777008"/>
            <a:ext cx="470416" cy="470416"/>
          </a:xfrm>
          <a:prstGeom prst="roundRect">
            <a:avLst>
              <a:gd name="adj" fmla="val 6667"/>
            </a:avLst>
          </a:prstGeom>
          <a:solidFill>
            <a:srgbClr val="F0EAEA"/>
          </a:solidFill>
          <a:ln/>
        </p:spPr>
        <p:txBody>
          <a:bodyPr/>
          <a:lstStyle/>
          <a:p>
            <a:endParaRPr lang="tr-TR"/>
          </a:p>
        </p:txBody>
      </p:sp>
      <p:sp>
        <p:nvSpPr>
          <p:cNvPr id="6" name="Text 4"/>
          <p:cNvSpPr/>
          <p:nvPr/>
        </p:nvSpPr>
        <p:spPr>
          <a:xfrm>
            <a:off x="973991" y="1855351"/>
            <a:ext cx="142756" cy="313611"/>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1</a:t>
            </a:r>
            <a:endParaRPr lang="en-US" sz="2450" dirty="0"/>
          </a:p>
        </p:txBody>
      </p:sp>
      <p:sp>
        <p:nvSpPr>
          <p:cNvPr id="7" name="Text 5"/>
          <p:cNvSpPr/>
          <p:nvPr/>
        </p:nvSpPr>
        <p:spPr>
          <a:xfrm>
            <a:off x="2195274" y="1750933"/>
            <a:ext cx="2613541" cy="326588"/>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1950'ler</a:t>
            </a:r>
            <a:endParaRPr lang="en-US" sz="2050" dirty="0"/>
          </a:p>
        </p:txBody>
      </p:sp>
      <p:sp>
        <p:nvSpPr>
          <p:cNvPr id="8" name="Text 6"/>
          <p:cNvSpPr/>
          <p:nvPr/>
        </p:nvSpPr>
        <p:spPr>
          <a:xfrm>
            <a:off x="2195274" y="2202894"/>
            <a:ext cx="11703368" cy="334447"/>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İlk sinir ağı modelleri ortaya çıkar, ancak sınırlı hesaplama gücü nedeniyle gelişim yavaş olur.</a:t>
            </a:r>
            <a:endParaRPr lang="en-US" sz="1600" dirty="0"/>
          </a:p>
        </p:txBody>
      </p:sp>
      <p:sp>
        <p:nvSpPr>
          <p:cNvPr id="9" name="Shape 7"/>
          <p:cNvSpPr/>
          <p:nvPr/>
        </p:nvSpPr>
        <p:spPr>
          <a:xfrm>
            <a:off x="1257717" y="3414355"/>
            <a:ext cx="731758" cy="22860"/>
          </a:xfrm>
          <a:prstGeom prst="roundRect">
            <a:avLst>
              <a:gd name="adj" fmla="val 137197"/>
            </a:avLst>
          </a:prstGeom>
          <a:solidFill>
            <a:srgbClr val="D6D0D0"/>
          </a:solidFill>
          <a:ln/>
        </p:spPr>
        <p:txBody>
          <a:bodyPr/>
          <a:lstStyle/>
          <a:p>
            <a:endParaRPr lang="tr-TR"/>
          </a:p>
        </p:txBody>
      </p:sp>
      <p:sp>
        <p:nvSpPr>
          <p:cNvPr id="10" name="Shape 8"/>
          <p:cNvSpPr/>
          <p:nvPr/>
        </p:nvSpPr>
        <p:spPr>
          <a:xfrm>
            <a:off x="810161" y="3190637"/>
            <a:ext cx="470416" cy="470416"/>
          </a:xfrm>
          <a:prstGeom prst="roundRect">
            <a:avLst>
              <a:gd name="adj" fmla="val 6667"/>
            </a:avLst>
          </a:prstGeom>
          <a:solidFill>
            <a:srgbClr val="F0EAEA"/>
          </a:solidFill>
          <a:ln/>
        </p:spPr>
        <p:txBody>
          <a:bodyPr/>
          <a:lstStyle/>
          <a:p>
            <a:endParaRPr lang="tr-TR"/>
          </a:p>
        </p:txBody>
      </p:sp>
      <p:sp>
        <p:nvSpPr>
          <p:cNvPr id="11" name="Text 9"/>
          <p:cNvSpPr/>
          <p:nvPr/>
        </p:nvSpPr>
        <p:spPr>
          <a:xfrm>
            <a:off x="939939" y="3268980"/>
            <a:ext cx="210741" cy="313611"/>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2</a:t>
            </a:r>
            <a:endParaRPr lang="en-US" sz="2450" dirty="0"/>
          </a:p>
        </p:txBody>
      </p:sp>
      <p:sp>
        <p:nvSpPr>
          <p:cNvPr id="12" name="Text 10"/>
          <p:cNvSpPr/>
          <p:nvPr/>
        </p:nvSpPr>
        <p:spPr>
          <a:xfrm>
            <a:off x="2195274" y="3164562"/>
            <a:ext cx="2613541" cy="326588"/>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1980'ler</a:t>
            </a:r>
            <a:endParaRPr lang="en-US" sz="2050" dirty="0"/>
          </a:p>
        </p:txBody>
      </p:sp>
      <p:sp>
        <p:nvSpPr>
          <p:cNvPr id="13" name="Text 11"/>
          <p:cNvSpPr/>
          <p:nvPr/>
        </p:nvSpPr>
        <p:spPr>
          <a:xfrm>
            <a:off x="2195274" y="3616523"/>
            <a:ext cx="11703368" cy="668893"/>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Geri yayılım algoritması geliştirilir, bu da sinir ağlarının eğitilmesini kolaylaştırır. El yazısı tanıma gibi ilk başarılı uygulamalar ortaya çıkar.</a:t>
            </a:r>
            <a:endParaRPr lang="en-US" sz="1600" dirty="0"/>
          </a:p>
        </p:txBody>
      </p:sp>
      <p:sp>
        <p:nvSpPr>
          <p:cNvPr id="14" name="Shape 12"/>
          <p:cNvSpPr/>
          <p:nvPr/>
        </p:nvSpPr>
        <p:spPr>
          <a:xfrm>
            <a:off x="1257717" y="5162431"/>
            <a:ext cx="731758" cy="22860"/>
          </a:xfrm>
          <a:prstGeom prst="roundRect">
            <a:avLst>
              <a:gd name="adj" fmla="val 137197"/>
            </a:avLst>
          </a:prstGeom>
          <a:solidFill>
            <a:srgbClr val="D6D0D0"/>
          </a:solidFill>
          <a:ln/>
        </p:spPr>
        <p:txBody>
          <a:bodyPr/>
          <a:lstStyle/>
          <a:p>
            <a:endParaRPr lang="tr-TR"/>
          </a:p>
        </p:txBody>
      </p:sp>
      <p:sp>
        <p:nvSpPr>
          <p:cNvPr id="15" name="Shape 13"/>
          <p:cNvSpPr/>
          <p:nvPr/>
        </p:nvSpPr>
        <p:spPr>
          <a:xfrm>
            <a:off x="810161" y="4938713"/>
            <a:ext cx="470416" cy="470416"/>
          </a:xfrm>
          <a:prstGeom prst="roundRect">
            <a:avLst>
              <a:gd name="adj" fmla="val 6667"/>
            </a:avLst>
          </a:prstGeom>
          <a:solidFill>
            <a:srgbClr val="F0EAEA"/>
          </a:solidFill>
          <a:ln/>
        </p:spPr>
        <p:txBody>
          <a:bodyPr/>
          <a:lstStyle/>
          <a:p>
            <a:endParaRPr lang="tr-TR"/>
          </a:p>
        </p:txBody>
      </p:sp>
      <p:sp>
        <p:nvSpPr>
          <p:cNvPr id="16" name="Text 14"/>
          <p:cNvSpPr/>
          <p:nvPr/>
        </p:nvSpPr>
        <p:spPr>
          <a:xfrm>
            <a:off x="940653" y="5017056"/>
            <a:ext cx="209431" cy="313611"/>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3</a:t>
            </a:r>
            <a:endParaRPr lang="en-US" sz="2450" dirty="0"/>
          </a:p>
        </p:txBody>
      </p:sp>
      <p:sp>
        <p:nvSpPr>
          <p:cNvPr id="17" name="Text 15"/>
          <p:cNvSpPr/>
          <p:nvPr/>
        </p:nvSpPr>
        <p:spPr>
          <a:xfrm>
            <a:off x="2195274" y="4912638"/>
            <a:ext cx="2613541" cy="326588"/>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2000'ler</a:t>
            </a:r>
            <a:endParaRPr lang="en-US" sz="2050" dirty="0"/>
          </a:p>
        </p:txBody>
      </p:sp>
      <p:sp>
        <p:nvSpPr>
          <p:cNvPr id="18" name="Text 16"/>
          <p:cNvSpPr/>
          <p:nvPr/>
        </p:nvSpPr>
        <p:spPr>
          <a:xfrm>
            <a:off x="2195274" y="5364599"/>
            <a:ext cx="11703368" cy="668893"/>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Daha güçlü işlemciler ve büyük veri kümeleri, derin öğrenmenin ilerlemesini hızlandırır. Konuşma tanıma ve görüntü işleme alanlarında çığır açıcı gelişmeler yaşanır.</a:t>
            </a:r>
            <a:endParaRPr lang="en-US" sz="1600" dirty="0"/>
          </a:p>
        </p:txBody>
      </p:sp>
      <p:sp>
        <p:nvSpPr>
          <p:cNvPr id="19" name="Shape 17"/>
          <p:cNvSpPr/>
          <p:nvPr/>
        </p:nvSpPr>
        <p:spPr>
          <a:xfrm>
            <a:off x="1257717" y="6910507"/>
            <a:ext cx="731758" cy="22860"/>
          </a:xfrm>
          <a:prstGeom prst="roundRect">
            <a:avLst>
              <a:gd name="adj" fmla="val 137197"/>
            </a:avLst>
          </a:prstGeom>
          <a:solidFill>
            <a:srgbClr val="D6D0D0"/>
          </a:solidFill>
          <a:ln/>
        </p:spPr>
        <p:txBody>
          <a:bodyPr/>
          <a:lstStyle/>
          <a:p>
            <a:endParaRPr lang="tr-TR"/>
          </a:p>
        </p:txBody>
      </p:sp>
      <p:sp>
        <p:nvSpPr>
          <p:cNvPr id="20" name="Shape 18"/>
          <p:cNvSpPr/>
          <p:nvPr/>
        </p:nvSpPr>
        <p:spPr>
          <a:xfrm>
            <a:off x="810161" y="6686788"/>
            <a:ext cx="470416" cy="470416"/>
          </a:xfrm>
          <a:prstGeom prst="roundRect">
            <a:avLst>
              <a:gd name="adj" fmla="val 6667"/>
            </a:avLst>
          </a:prstGeom>
          <a:solidFill>
            <a:srgbClr val="F0EAEA"/>
          </a:solidFill>
          <a:ln/>
        </p:spPr>
        <p:txBody>
          <a:bodyPr/>
          <a:lstStyle/>
          <a:p>
            <a:endParaRPr lang="tr-TR"/>
          </a:p>
        </p:txBody>
      </p:sp>
      <p:sp>
        <p:nvSpPr>
          <p:cNvPr id="21" name="Text 19"/>
          <p:cNvSpPr/>
          <p:nvPr/>
        </p:nvSpPr>
        <p:spPr>
          <a:xfrm>
            <a:off x="939939" y="6765131"/>
            <a:ext cx="210741" cy="313611"/>
          </a:xfrm>
          <a:prstGeom prst="rect">
            <a:avLst/>
          </a:prstGeom>
          <a:noFill/>
          <a:ln/>
        </p:spPr>
        <p:txBody>
          <a:bodyPr wrap="none" lIns="0" tIns="0" rIns="0" bIns="0" rtlCol="0" anchor="t"/>
          <a:lstStyle/>
          <a:p>
            <a:pPr marL="0" indent="0" algn="ctr">
              <a:lnSpc>
                <a:spcPts val="2450"/>
              </a:lnSpc>
              <a:buNone/>
            </a:pPr>
            <a:r>
              <a:rPr lang="en-US" sz="2450" dirty="0">
                <a:solidFill>
                  <a:srgbClr val="61615C"/>
                </a:solidFill>
                <a:latin typeface="Tomorrow Semi Bold" pitchFamily="34" charset="0"/>
                <a:ea typeface="Tomorrow Semi Bold" pitchFamily="34" charset="-122"/>
                <a:cs typeface="Tomorrow Semi Bold" pitchFamily="34" charset="-120"/>
              </a:rPr>
              <a:t>4</a:t>
            </a:r>
            <a:endParaRPr lang="en-US" sz="2450" dirty="0"/>
          </a:p>
        </p:txBody>
      </p:sp>
      <p:sp>
        <p:nvSpPr>
          <p:cNvPr id="22" name="Text 20"/>
          <p:cNvSpPr/>
          <p:nvPr/>
        </p:nvSpPr>
        <p:spPr>
          <a:xfrm>
            <a:off x="2195274" y="6660713"/>
            <a:ext cx="2613541" cy="326588"/>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Günümüz</a:t>
            </a:r>
            <a:endParaRPr lang="en-US" sz="2050" dirty="0"/>
          </a:p>
        </p:txBody>
      </p:sp>
      <p:sp>
        <p:nvSpPr>
          <p:cNvPr id="23" name="Text 21"/>
          <p:cNvSpPr/>
          <p:nvPr/>
        </p:nvSpPr>
        <p:spPr>
          <a:xfrm>
            <a:off x="2195274" y="7112675"/>
            <a:ext cx="11703368" cy="334447"/>
          </a:xfrm>
          <a:prstGeom prst="rect">
            <a:avLst/>
          </a:prstGeom>
          <a:noFill/>
          <a:ln/>
        </p:spPr>
        <p:txBody>
          <a:bodyPr wrap="non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Derin öğrenme, yapay zekanın her alanına yayılmıştır ve günlük yaşamımızda birçok uygulamada kullanılmaktadır.</a:t>
            </a:r>
            <a:endParaRPr lang="en-US" sz="1600" dirty="0"/>
          </a:p>
        </p:txBody>
      </p:sp>
      <p:sp>
        <p:nvSpPr>
          <p:cNvPr id="24" name="Dikdörtgen 23">
            <a:extLst>
              <a:ext uri="{FF2B5EF4-FFF2-40B4-BE49-F238E27FC236}">
                <a16:creationId xmlns:a16="http://schemas.microsoft.com/office/drawing/2014/main" id="{9FB95347-C3A8-A3B9-6CFA-98A3FF81030B}"/>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72145"/>
            <a:ext cx="7651433" cy="708779"/>
          </a:xfrm>
          <a:prstGeom prst="rect">
            <a:avLst/>
          </a:prstGeom>
          <a:noFill/>
          <a:ln/>
        </p:spPr>
        <p:txBody>
          <a:bodyPr wrap="non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Sinir Ağları: Mimari Seçimi</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9903" y="2959179"/>
            <a:ext cx="128945" cy="453509"/>
          </a:xfrm>
          <a:prstGeom prst="rect">
            <a:avLst/>
          </a:prstGeom>
          <a:noFill/>
          <a:ln/>
        </p:spPr>
        <p:txBody>
          <a:bodyPr wrap="none" lIns="0" tIns="0" rIns="0" bIns="0" rtlCol="0" anchor="t"/>
          <a:lstStyle/>
          <a:p>
            <a:pPr marL="0" indent="0" algn="ctr">
              <a:lnSpc>
                <a:spcPts val="3550"/>
              </a:lnSpc>
              <a:buNone/>
            </a:pPr>
            <a:r>
              <a:rPr lang="en-US" sz="2200" dirty="0">
                <a:solidFill>
                  <a:srgbClr val="61615C"/>
                </a:solidFill>
                <a:latin typeface="Tomorrow Semi Bold" pitchFamily="34" charset="0"/>
                <a:ea typeface="Tomorrow Semi Bold" pitchFamily="34" charset="-122"/>
                <a:cs typeface="Tomorrow Semi Bold"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Katman Sayısı</a:t>
            </a:r>
            <a:endParaRPr lang="en-US" sz="2200" dirty="0"/>
          </a:p>
        </p:txBody>
      </p:sp>
      <p:sp>
        <p:nvSpPr>
          <p:cNvPr id="6" name="Text 3"/>
          <p:cNvSpPr/>
          <p:nvPr/>
        </p:nvSpPr>
        <p:spPr>
          <a:xfrm>
            <a:off x="5357217" y="3033236"/>
            <a:ext cx="6101596"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Ağ derinliği, karmaşıklığı ve öğrenme kapasitesini etkiler.</a:t>
            </a:r>
            <a:endParaRPr lang="en-US" sz="1750" dirty="0"/>
          </a:p>
        </p:txBody>
      </p:sp>
      <p:sp>
        <p:nvSpPr>
          <p:cNvPr id="7" name="Shape 4"/>
          <p:cNvSpPr/>
          <p:nvPr/>
        </p:nvSpPr>
        <p:spPr>
          <a:xfrm>
            <a:off x="5187077" y="3817501"/>
            <a:ext cx="8592860" cy="15240"/>
          </a:xfrm>
          <a:prstGeom prst="roundRect">
            <a:avLst>
              <a:gd name="adj" fmla="val 223256"/>
            </a:avLst>
          </a:prstGeom>
          <a:solidFill>
            <a:srgbClr val="D6D0D0"/>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59066" y="4469249"/>
            <a:ext cx="190500" cy="453509"/>
          </a:xfrm>
          <a:prstGeom prst="rect">
            <a:avLst/>
          </a:prstGeom>
          <a:noFill/>
          <a:ln/>
        </p:spPr>
        <p:txBody>
          <a:bodyPr wrap="none" lIns="0" tIns="0" rIns="0" bIns="0" rtlCol="0" anchor="t"/>
          <a:lstStyle/>
          <a:p>
            <a:pPr marL="0" indent="0" algn="ctr">
              <a:lnSpc>
                <a:spcPts val="3550"/>
              </a:lnSpc>
              <a:buNone/>
            </a:pPr>
            <a:r>
              <a:rPr lang="en-US" sz="2200" dirty="0">
                <a:solidFill>
                  <a:srgbClr val="61615C"/>
                </a:solidFill>
                <a:latin typeface="Tomorrow Semi Bold" pitchFamily="34" charset="0"/>
                <a:ea typeface="Tomorrow Semi Bold" pitchFamily="34" charset="-122"/>
                <a:cs typeface="Tomorrow Semi Bold"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Nöron Sayısı</a:t>
            </a:r>
            <a:endParaRPr lang="en-US" sz="2200" dirty="0"/>
          </a:p>
        </p:txBody>
      </p:sp>
      <p:sp>
        <p:nvSpPr>
          <p:cNvPr id="11" name="Text 7"/>
          <p:cNvSpPr/>
          <p:nvPr/>
        </p:nvSpPr>
        <p:spPr>
          <a:xfrm>
            <a:off x="6433304" y="4759762"/>
            <a:ext cx="7165896"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Her katmandaki nöron sayısı, ağın bilgiyi işleme yeteneğini belirler.</a:t>
            </a:r>
            <a:endParaRPr lang="en-US" sz="1750" dirty="0"/>
          </a:p>
        </p:txBody>
      </p:sp>
      <p:sp>
        <p:nvSpPr>
          <p:cNvPr id="12" name="Shape 8"/>
          <p:cNvSpPr/>
          <p:nvPr/>
        </p:nvSpPr>
        <p:spPr>
          <a:xfrm>
            <a:off x="6263164" y="5544026"/>
            <a:ext cx="7516773" cy="15240"/>
          </a:xfrm>
          <a:prstGeom prst="roundRect">
            <a:avLst>
              <a:gd name="adj" fmla="val 223256"/>
            </a:avLst>
          </a:prstGeom>
          <a:solidFill>
            <a:srgbClr val="D6D0D0"/>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59662" y="6195774"/>
            <a:ext cx="189309" cy="453509"/>
          </a:xfrm>
          <a:prstGeom prst="rect">
            <a:avLst/>
          </a:prstGeom>
          <a:noFill/>
          <a:ln/>
        </p:spPr>
        <p:txBody>
          <a:bodyPr wrap="none" lIns="0" tIns="0" rIns="0" bIns="0" rtlCol="0" anchor="t"/>
          <a:lstStyle/>
          <a:p>
            <a:pPr marL="0" indent="0" algn="ctr">
              <a:lnSpc>
                <a:spcPts val="3550"/>
              </a:lnSpc>
              <a:buNone/>
            </a:pPr>
            <a:r>
              <a:rPr lang="en-US" sz="2200" dirty="0">
                <a:solidFill>
                  <a:srgbClr val="61615C"/>
                </a:solidFill>
                <a:latin typeface="Tomorrow Semi Bold" pitchFamily="34" charset="0"/>
                <a:ea typeface="Tomorrow Semi Bold" pitchFamily="34" charset="-122"/>
                <a:cs typeface="Tomorrow Semi Bold"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Bağlantılar</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Nöronlar arasındaki bağlantı türleri, ağın bilgi akışını ve öğrenme şeklini etkiler.</a:t>
            </a:r>
            <a:endParaRPr lang="en-US" sz="1750" dirty="0"/>
          </a:p>
        </p:txBody>
      </p:sp>
      <p:sp>
        <p:nvSpPr>
          <p:cNvPr id="17" name="Dikdörtgen 16">
            <a:extLst>
              <a:ext uri="{FF2B5EF4-FFF2-40B4-BE49-F238E27FC236}">
                <a16:creationId xmlns:a16="http://schemas.microsoft.com/office/drawing/2014/main" id="{7019275A-8228-86CA-7848-BDAB3D9171BD}"/>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0689" y="589836"/>
            <a:ext cx="7719893" cy="670322"/>
          </a:xfrm>
          <a:prstGeom prst="rect">
            <a:avLst/>
          </a:prstGeom>
          <a:noFill/>
          <a:ln/>
        </p:spPr>
        <p:txBody>
          <a:bodyPr wrap="none" lIns="0" tIns="0" rIns="0" bIns="0" rtlCol="0" anchor="t"/>
          <a:lstStyle/>
          <a:p>
            <a:pPr marL="0" indent="0">
              <a:lnSpc>
                <a:spcPts val="5250"/>
              </a:lnSpc>
              <a:buNone/>
            </a:pPr>
            <a:r>
              <a:rPr lang="en-US" sz="4200" dirty="0">
                <a:solidFill>
                  <a:srgbClr val="1D1D1B"/>
                </a:solidFill>
                <a:latin typeface="Tomorrow Semi Bold" pitchFamily="34" charset="0"/>
                <a:ea typeface="Tomorrow Semi Bold" pitchFamily="34" charset="-122"/>
                <a:cs typeface="Tomorrow Semi Bold" pitchFamily="34" charset="-120"/>
              </a:rPr>
              <a:t>Sinir Ağları: Öğrenme Süreci</a:t>
            </a:r>
            <a:endParaRPr lang="en-US" sz="4200" dirty="0"/>
          </a:p>
        </p:txBody>
      </p:sp>
      <p:sp>
        <p:nvSpPr>
          <p:cNvPr id="3" name="Shape 1"/>
          <p:cNvSpPr/>
          <p:nvPr/>
        </p:nvSpPr>
        <p:spPr>
          <a:xfrm>
            <a:off x="750689" y="1689140"/>
            <a:ext cx="1641038" cy="1235988"/>
          </a:xfrm>
          <a:prstGeom prst="roundRect">
            <a:avLst>
              <a:gd name="adj" fmla="val 2603"/>
            </a:avLst>
          </a:prstGeom>
          <a:solidFill>
            <a:srgbClr val="F0EAEA"/>
          </a:solidFill>
          <a:ln/>
        </p:spPr>
        <p:txBody>
          <a:bodyPr/>
          <a:lstStyle/>
          <a:p>
            <a:endParaRPr lang="tr-TR"/>
          </a:p>
        </p:txBody>
      </p:sp>
      <p:sp>
        <p:nvSpPr>
          <p:cNvPr id="4" name="Text 2"/>
          <p:cNvSpPr/>
          <p:nvPr/>
        </p:nvSpPr>
        <p:spPr>
          <a:xfrm>
            <a:off x="965121" y="2092643"/>
            <a:ext cx="122039" cy="428982"/>
          </a:xfrm>
          <a:prstGeom prst="rect">
            <a:avLst/>
          </a:prstGeom>
          <a:noFill/>
          <a:ln/>
        </p:spPr>
        <p:txBody>
          <a:bodyPr wrap="none" lIns="0" tIns="0" rIns="0" bIns="0" rtlCol="0" anchor="t"/>
          <a:lstStyle/>
          <a:p>
            <a:pPr marL="0" indent="0" algn="ctr">
              <a:lnSpc>
                <a:spcPts val="3350"/>
              </a:lnSpc>
              <a:buNone/>
            </a:pPr>
            <a:r>
              <a:rPr lang="en-US" sz="2100" dirty="0">
                <a:solidFill>
                  <a:srgbClr val="61615C"/>
                </a:solidFill>
                <a:latin typeface="Tomorrow Semi Bold" pitchFamily="34" charset="0"/>
                <a:ea typeface="Tomorrow Semi Bold" pitchFamily="34" charset="-122"/>
                <a:cs typeface="Tomorrow Semi Bold" pitchFamily="34" charset="-120"/>
              </a:rPr>
              <a:t>1</a:t>
            </a:r>
            <a:endParaRPr lang="en-US" sz="2100" dirty="0"/>
          </a:p>
        </p:txBody>
      </p:sp>
      <p:sp>
        <p:nvSpPr>
          <p:cNvPr id="5" name="Text 3"/>
          <p:cNvSpPr/>
          <p:nvPr/>
        </p:nvSpPr>
        <p:spPr>
          <a:xfrm>
            <a:off x="2606159" y="1903571"/>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61615C"/>
                </a:solidFill>
                <a:latin typeface="Tomorrow Semi Bold" pitchFamily="34" charset="0"/>
                <a:ea typeface="Tomorrow Semi Bold" pitchFamily="34" charset="-122"/>
                <a:cs typeface="Tomorrow Semi Bold" pitchFamily="34" charset="-120"/>
              </a:rPr>
              <a:t>Eğitim Verisi</a:t>
            </a:r>
            <a:endParaRPr lang="en-US" sz="2100" dirty="0"/>
          </a:p>
        </p:txBody>
      </p:sp>
      <p:sp>
        <p:nvSpPr>
          <p:cNvPr id="6" name="Text 4"/>
          <p:cNvSpPr/>
          <p:nvPr/>
        </p:nvSpPr>
        <p:spPr>
          <a:xfrm>
            <a:off x="2606159" y="2367439"/>
            <a:ext cx="8600242" cy="343257"/>
          </a:xfrm>
          <a:prstGeom prst="rect">
            <a:avLst/>
          </a:prstGeom>
          <a:noFill/>
          <a:ln/>
        </p:spPr>
        <p:txBody>
          <a:bodyPr wrap="none" lIns="0" tIns="0" rIns="0" bIns="0" rtlCol="0" anchor="t"/>
          <a:lstStyle/>
          <a:p>
            <a:pPr marL="0" indent="0" algn="l">
              <a:lnSpc>
                <a:spcPts val="2700"/>
              </a:lnSpc>
              <a:buNone/>
            </a:pPr>
            <a:r>
              <a:rPr lang="en-US" sz="1650" dirty="0">
                <a:solidFill>
                  <a:srgbClr val="61615C"/>
                </a:solidFill>
                <a:latin typeface="Tomorrow" pitchFamily="34" charset="0"/>
                <a:ea typeface="Tomorrow" pitchFamily="34" charset="-122"/>
                <a:cs typeface="Tomorrow" pitchFamily="34" charset="-120"/>
              </a:rPr>
              <a:t>Sinir ağı, etiketli eğitim verilerini kullanarak öğrenir. Veri, girdi ve hedef çıktı çifti içerir.</a:t>
            </a:r>
            <a:endParaRPr lang="en-US" sz="1650" dirty="0"/>
          </a:p>
        </p:txBody>
      </p:sp>
      <p:sp>
        <p:nvSpPr>
          <p:cNvPr id="7" name="Shape 5"/>
          <p:cNvSpPr/>
          <p:nvPr/>
        </p:nvSpPr>
        <p:spPr>
          <a:xfrm>
            <a:off x="2498884" y="2909888"/>
            <a:ext cx="11273671" cy="15240"/>
          </a:xfrm>
          <a:prstGeom prst="roundRect">
            <a:avLst>
              <a:gd name="adj" fmla="val 211135"/>
            </a:avLst>
          </a:prstGeom>
          <a:solidFill>
            <a:srgbClr val="D6D0D0"/>
          </a:solidFill>
          <a:ln/>
        </p:spPr>
        <p:txBody>
          <a:bodyPr/>
          <a:lstStyle/>
          <a:p>
            <a:endParaRPr lang="tr-TR"/>
          </a:p>
        </p:txBody>
      </p:sp>
      <p:sp>
        <p:nvSpPr>
          <p:cNvPr id="8" name="Shape 6"/>
          <p:cNvSpPr/>
          <p:nvPr/>
        </p:nvSpPr>
        <p:spPr>
          <a:xfrm>
            <a:off x="750689" y="3032284"/>
            <a:ext cx="3282196" cy="1235988"/>
          </a:xfrm>
          <a:prstGeom prst="roundRect">
            <a:avLst>
              <a:gd name="adj" fmla="val 2603"/>
            </a:avLst>
          </a:prstGeom>
          <a:solidFill>
            <a:srgbClr val="F0EAEA"/>
          </a:solidFill>
          <a:ln/>
        </p:spPr>
        <p:txBody>
          <a:bodyPr/>
          <a:lstStyle/>
          <a:p>
            <a:endParaRPr lang="tr-TR"/>
          </a:p>
        </p:txBody>
      </p:sp>
      <p:sp>
        <p:nvSpPr>
          <p:cNvPr id="9" name="Text 7"/>
          <p:cNvSpPr/>
          <p:nvPr/>
        </p:nvSpPr>
        <p:spPr>
          <a:xfrm>
            <a:off x="965121" y="3435787"/>
            <a:ext cx="180142" cy="428982"/>
          </a:xfrm>
          <a:prstGeom prst="rect">
            <a:avLst/>
          </a:prstGeom>
          <a:noFill/>
          <a:ln/>
        </p:spPr>
        <p:txBody>
          <a:bodyPr wrap="none" lIns="0" tIns="0" rIns="0" bIns="0" rtlCol="0" anchor="t"/>
          <a:lstStyle/>
          <a:p>
            <a:pPr marL="0" indent="0" algn="ctr">
              <a:lnSpc>
                <a:spcPts val="3350"/>
              </a:lnSpc>
              <a:buNone/>
            </a:pPr>
            <a:r>
              <a:rPr lang="en-US" sz="2100" dirty="0">
                <a:solidFill>
                  <a:srgbClr val="61615C"/>
                </a:solidFill>
                <a:latin typeface="Tomorrow Semi Bold" pitchFamily="34" charset="0"/>
                <a:ea typeface="Tomorrow Semi Bold" pitchFamily="34" charset="-122"/>
                <a:cs typeface="Tomorrow Semi Bold" pitchFamily="34" charset="-120"/>
              </a:rPr>
              <a:t>2</a:t>
            </a:r>
            <a:endParaRPr lang="en-US" sz="2100" dirty="0"/>
          </a:p>
        </p:txBody>
      </p:sp>
      <p:sp>
        <p:nvSpPr>
          <p:cNvPr id="10" name="Text 8"/>
          <p:cNvSpPr/>
          <p:nvPr/>
        </p:nvSpPr>
        <p:spPr>
          <a:xfrm>
            <a:off x="4247317" y="3246715"/>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61615C"/>
                </a:solidFill>
                <a:latin typeface="Tomorrow Semi Bold" pitchFamily="34" charset="0"/>
                <a:ea typeface="Tomorrow Semi Bold" pitchFamily="34" charset="-122"/>
                <a:cs typeface="Tomorrow Semi Bold" pitchFamily="34" charset="-120"/>
              </a:rPr>
              <a:t>Ağırlıklar</a:t>
            </a:r>
            <a:endParaRPr lang="en-US" sz="2100" dirty="0"/>
          </a:p>
        </p:txBody>
      </p:sp>
      <p:sp>
        <p:nvSpPr>
          <p:cNvPr id="11" name="Text 9"/>
          <p:cNvSpPr/>
          <p:nvPr/>
        </p:nvSpPr>
        <p:spPr>
          <a:xfrm>
            <a:off x="4247317" y="3710583"/>
            <a:ext cx="6983611" cy="343257"/>
          </a:xfrm>
          <a:prstGeom prst="rect">
            <a:avLst/>
          </a:prstGeom>
          <a:noFill/>
          <a:ln/>
        </p:spPr>
        <p:txBody>
          <a:bodyPr wrap="none" lIns="0" tIns="0" rIns="0" bIns="0" rtlCol="0" anchor="t"/>
          <a:lstStyle/>
          <a:p>
            <a:pPr marL="0" indent="0" algn="l">
              <a:lnSpc>
                <a:spcPts val="2700"/>
              </a:lnSpc>
              <a:buNone/>
            </a:pPr>
            <a:r>
              <a:rPr lang="en-US" sz="1650" dirty="0">
                <a:solidFill>
                  <a:srgbClr val="61615C"/>
                </a:solidFill>
                <a:latin typeface="Tomorrow" pitchFamily="34" charset="0"/>
                <a:ea typeface="Tomorrow" pitchFamily="34" charset="-122"/>
                <a:cs typeface="Tomorrow" pitchFamily="34" charset="-120"/>
              </a:rPr>
              <a:t>Ağın performansını iyileştirmek için, bağlantıların ağırlıkları ayarlanır.</a:t>
            </a:r>
            <a:endParaRPr lang="en-US" sz="1650" dirty="0"/>
          </a:p>
        </p:txBody>
      </p:sp>
      <p:sp>
        <p:nvSpPr>
          <p:cNvPr id="12" name="Shape 10"/>
          <p:cNvSpPr/>
          <p:nvPr/>
        </p:nvSpPr>
        <p:spPr>
          <a:xfrm>
            <a:off x="4140041" y="4253032"/>
            <a:ext cx="9632513" cy="15240"/>
          </a:xfrm>
          <a:prstGeom prst="roundRect">
            <a:avLst>
              <a:gd name="adj" fmla="val 211135"/>
            </a:avLst>
          </a:prstGeom>
          <a:solidFill>
            <a:srgbClr val="D6D0D0"/>
          </a:solidFill>
          <a:ln/>
        </p:spPr>
        <p:txBody>
          <a:bodyPr/>
          <a:lstStyle/>
          <a:p>
            <a:endParaRPr lang="tr-TR"/>
          </a:p>
        </p:txBody>
      </p:sp>
      <p:sp>
        <p:nvSpPr>
          <p:cNvPr id="13" name="Shape 11"/>
          <p:cNvSpPr/>
          <p:nvPr/>
        </p:nvSpPr>
        <p:spPr>
          <a:xfrm>
            <a:off x="750689" y="4375428"/>
            <a:ext cx="4923353" cy="1579245"/>
          </a:xfrm>
          <a:prstGeom prst="roundRect">
            <a:avLst>
              <a:gd name="adj" fmla="val 2037"/>
            </a:avLst>
          </a:prstGeom>
          <a:solidFill>
            <a:srgbClr val="F0EAEA"/>
          </a:solidFill>
          <a:ln/>
        </p:spPr>
        <p:txBody>
          <a:bodyPr/>
          <a:lstStyle/>
          <a:p>
            <a:endParaRPr lang="tr-TR"/>
          </a:p>
        </p:txBody>
      </p:sp>
      <p:sp>
        <p:nvSpPr>
          <p:cNvPr id="14" name="Text 12"/>
          <p:cNvSpPr/>
          <p:nvPr/>
        </p:nvSpPr>
        <p:spPr>
          <a:xfrm>
            <a:off x="965121" y="4950500"/>
            <a:ext cx="179070" cy="428982"/>
          </a:xfrm>
          <a:prstGeom prst="rect">
            <a:avLst/>
          </a:prstGeom>
          <a:noFill/>
          <a:ln/>
        </p:spPr>
        <p:txBody>
          <a:bodyPr wrap="none" lIns="0" tIns="0" rIns="0" bIns="0" rtlCol="0" anchor="t"/>
          <a:lstStyle/>
          <a:p>
            <a:pPr marL="0" indent="0" algn="ctr">
              <a:lnSpc>
                <a:spcPts val="3350"/>
              </a:lnSpc>
              <a:buNone/>
            </a:pPr>
            <a:r>
              <a:rPr lang="en-US" sz="2100" dirty="0">
                <a:solidFill>
                  <a:srgbClr val="61615C"/>
                </a:solidFill>
                <a:latin typeface="Tomorrow Semi Bold" pitchFamily="34" charset="0"/>
                <a:ea typeface="Tomorrow Semi Bold" pitchFamily="34" charset="-122"/>
                <a:cs typeface="Tomorrow Semi Bold" pitchFamily="34" charset="-120"/>
              </a:rPr>
              <a:t>3</a:t>
            </a:r>
            <a:endParaRPr lang="en-US" sz="2100" dirty="0"/>
          </a:p>
        </p:txBody>
      </p:sp>
      <p:sp>
        <p:nvSpPr>
          <p:cNvPr id="15" name="Text 13"/>
          <p:cNvSpPr/>
          <p:nvPr/>
        </p:nvSpPr>
        <p:spPr>
          <a:xfrm>
            <a:off x="5888474" y="4589859"/>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61615C"/>
                </a:solidFill>
                <a:latin typeface="Tomorrow Semi Bold" pitchFamily="34" charset="0"/>
                <a:ea typeface="Tomorrow Semi Bold" pitchFamily="34" charset="-122"/>
                <a:cs typeface="Tomorrow Semi Bold" pitchFamily="34" charset="-120"/>
              </a:rPr>
              <a:t>Hata Hesaplaması</a:t>
            </a:r>
            <a:endParaRPr lang="en-US" sz="2100" dirty="0"/>
          </a:p>
        </p:txBody>
      </p:sp>
      <p:sp>
        <p:nvSpPr>
          <p:cNvPr id="16" name="Text 14"/>
          <p:cNvSpPr/>
          <p:nvPr/>
        </p:nvSpPr>
        <p:spPr>
          <a:xfrm>
            <a:off x="5888474" y="5053727"/>
            <a:ext cx="7776805" cy="686514"/>
          </a:xfrm>
          <a:prstGeom prst="rect">
            <a:avLst/>
          </a:prstGeom>
          <a:noFill/>
          <a:ln/>
        </p:spPr>
        <p:txBody>
          <a:bodyPr wrap="square" lIns="0" tIns="0" rIns="0" bIns="0" rtlCol="0" anchor="t"/>
          <a:lstStyle/>
          <a:p>
            <a:pPr marL="0" indent="0" algn="l">
              <a:lnSpc>
                <a:spcPts val="2700"/>
              </a:lnSpc>
              <a:buNone/>
            </a:pPr>
            <a:r>
              <a:rPr lang="en-US" sz="1650" dirty="0">
                <a:solidFill>
                  <a:srgbClr val="61615C"/>
                </a:solidFill>
                <a:latin typeface="Tomorrow" pitchFamily="34" charset="0"/>
                <a:ea typeface="Tomorrow" pitchFamily="34" charset="-122"/>
                <a:cs typeface="Tomorrow" pitchFamily="34" charset="-120"/>
              </a:rPr>
              <a:t>Ağ, tahminleri ve gerçek çıktıları karşılaştırarak hata hesaplar. Bu hata, ağırlıkları güncellemek için kullanılır.</a:t>
            </a:r>
            <a:endParaRPr lang="en-US" sz="1650" dirty="0"/>
          </a:p>
        </p:txBody>
      </p:sp>
      <p:sp>
        <p:nvSpPr>
          <p:cNvPr id="17" name="Shape 15"/>
          <p:cNvSpPr/>
          <p:nvPr/>
        </p:nvSpPr>
        <p:spPr>
          <a:xfrm>
            <a:off x="5781199" y="5939433"/>
            <a:ext cx="7991356" cy="15240"/>
          </a:xfrm>
          <a:prstGeom prst="roundRect">
            <a:avLst>
              <a:gd name="adj" fmla="val 211135"/>
            </a:avLst>
          </a:prstGeom>
          <a:solidFill>
            <a:srgbClr val="D6D0D0"/>
          </a:solidFill>
          <a:ln/>
        </p:spPr>
        <p:txBody>
          <a:bodyPr/>
          <a:lstStyle/>
          <a:p>
            <a:endParaRPr lang="tr-TR"/>
          </a:p>
        </p:txBody>
      </p:sp>
      <p:sp>
        <p:nvSpPr>
          <p:cNvPr id="18" name="Shape 16"/>
          <p:cNvSpPr/>
          <p:nvPr/>
        </p:nvSpPr>
        <p:spPr>
          <a:xfrm>
            <a:off x="750689" y="6061829"/>
            <a:ext cx="6564511" cy="1579245"/>
          </a:xfrm>
          <a:prstGeom prst="roundRect">
            <a:avLst>
              <a:gd name="adj" fmla="val 2037"/>
            </a:avLst>
          </a:prstGeom>
          <a:solidFill>
            <a:srgbClr val="F0EAEA"/>
          </a:solidFill>
          <a:ln/>
        </p:spPr>
        <p:txBody>
          <a:bodyPr/>
          <a:lstStyle/>
          <a:p>
            <a:endParaRPr lang="tr-TR"/>
          </a:p>
        </p:txBody>
      </p:sp>
      <p:sp>
        <p:nvSpPr>
          <p:cNvPr id="19" name="Text 17"/>
          <p:cNvSpPr/>
          <p:nvPr/>
        </p:nvSpPr>
        <p:spPr>
          <a:xfrm>
            <a:off x="965121" y="6636901"/>
            <a:ext cx="180142" cy="428982"/>
          </a:xfrm>
          <a:prstGeom prst="rect">
            <a:avLst/>
          </a:prstGeom>
          <a:noFill/>
          <a:ln/>
        </p:spPr>
        <p:txBody>
          <a:bodyPr wrap="none" lIns="0" tIns="0" rIns="0" bIns="0" rtlCol="0" anchor="t"/>
          <a:lstStyle/>
          <a:p>
            <a:pPr marL="0" indent="0" algn="ctr">
              <a:lnSpc>
                <a:spcPts val="3350"/>
              </a:lnSpc>
              <a:buNone/>
            </a:pPr>
            <a:r>
              <a:rPr lang="en-US" sz="2100" dirty="0">
                <a:solidFill>
                  <a:srgbClr val="61615C"/>
                </a:solidFill>
                <a:latin typeface="Tomorrow Semi Bold" pitchFamily="34" charset="0"/>
                <a:ea typeface="Tomorrow Semi Bold" pitchFamily="34" charset="-122"/>
                <a:cs typeface="Tomorrow Semi Bold" pitchFamily="34" charset="-120"/>
              </a:rPr>
              <a:t>4</a:t>
            </a:r>
            <a:endParaRPr lang="en-US" sz="2100" dirty="0"/>
          </a:p>
        </p:txBody>
      </p:sp>
      <p:sp>
        <p:nvSpPr>
          <p:cNvPr id="20" name="Text 18"/>
          <p:cNvSpPr/>
          <p:nvPr/>
        </p:nvSpPr>
        <p:spPr>
          <a:xfrm>
            <a:off x="7529632" y="6276261"/>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61615C"/>
                </a:solidFill>
                <a:latin typeface="Tomorrow Semi Bold" pitchFamily="34" charset="0"/>
                <a:ea typeface="Tomorrow Semi Bold" pitchFamily="34" charset="-122"/>
                <a:cs typeface="Tomorrow Semi Bold" pitchFamily="34" charset="-120"/>
              </a:rPr>
              <a:t>Optimizasyon</a:t>
            </a:r>
            <a:endParaRPr lang="en-US" sz="2100" dirty="0"/>
          </a:p>
        </p:txBody>
      </p:sp>
      <p:sp>
        <p:nvSpPr>
          <p:cNvPr id="21" name="Text 19"/>
          <p:cNvSpPr/>
          <p:nvPr/>
        </p:nvSpPr>
        <p:spPr>
          <a:xfrm>
            <a:off x="7529632" y="6740128"/>
            <a:ext cx="6135648" cy="686514"/>
          </a:xfrm>
          <a:prstGeom prst="rect">
            <a:avLst/>
          </a:prstGeom>
          <a:noFill/>
          <a:ln/>
        </p:spPr>
        <p:txBody>
          <a:bodyPr wrap="square" lIns="0" tIns="0" rIns="0" bIns="0" rtlCol="0" anchor="t"/>
          <a:lstStyle/>
          <a:p>
            <a:pPr marL="0" indent="0" algn="l">
              <a:lnSpc>
                <a:spcPts val="2700"/>
              </a:lnSpc>
              <a:buNone/>
            </a:pPr>
            <a:r>
              <a:rPr lang="en-US" sz="1650" dirty="0">
                <a:solidFill>
                  <a:srgbClr val="61615C"/>
                </a:solidFill>
                <a:latin typeface="Tomorrow" pitchFamily="34" charset="0"/>
                <a:ea typeface="Tomorrow" pitchFamily="34" charset="-122"/>
                <a:cs typeface="Tomorrow" pitchFamily="34" charset="-120"/>
              </a:rPr>
              <a:t>Ağ, hata minimize olacak şekilde ağırlıkları optimize eder. Bu işlem, tekrarlanan eğitim adımlarıyla yapılır.</a:t>
            </a:r>
            <a:endParaRPr lang="en-US" sz="1650" dirty="0"/>
          </a:p>
        </p:txBody>
      </p:sp>
      <p:sp>
        <p:nvSpPr>
          <p:cNvPr id="22" name="Dikdörtgen 21">
            <a:extLst>
              <a:ext uri="{FF2B5EF4-FFF2-40B4-BE49-F238E27FC236}">
                <a16:creationId xmlns:a16="http://schemas.microsoft.com/office/drawing/2014/main" id="{04C20ECF-0DC9-A27A-01B1-9163C6DB391D}"/>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 y="2743200"/>
            <a:ext cx="5656222" cy="2663185"/>
          </a:xfrm>
          <a:prstGeom prst="rect">
            <a:avLst/>
          </a:prstGeom>
        </p:spPr>
      </p:pic>
      <p:sp>
        <p:nvSpPr>
          <p:cNvPr id="4" name="Text 0"/>
          <p:cNvSpPr/>
          <p:nvPr/>
        </p:nvSpPr>
        <p:spPr>
          <a:xfrm>
            <a:off x="6201489" y="726162"/>
            <a:ext cx="7713821" cy="1276826"/>
          </a:xfrm>
          <a:prstGeom prst="rect">
            <a:avLst/>
          </a:prstGeom>
          <a:noFill/>
          <a:ln/>
        </p:spPr>
        <p:txBody>
          <a:bodyPr wrap="square" lIns="0" tIns="0" rIns="0" bIns="0" rtlCol="0" anchor="t"/>
          <a:lstStyle/>
          <a:p>
            <a:pPr marL="0" indent="0">
              <a:lnSpc>
                <a:spcPts val="5000"/>
              </a:lnSpc>
              <a:buNone/>
            </a:pPr>
            <a:r>
              <a:rPr lang="en-US" sz="4000" dirty="0">
                <a:solidFill>
                  <a:srgbClr val="1D1D1B"/>
                </a:solidFill>
                <a:latin typeface="Tomorrow Semi Bold" pitchFamily="34" charset="0"/>
                <a:ea typeface="Tomorrow Semi Bold" pitchFamily="34" charset="-122"/>
                <a:cs typeface="Tomorrow Semi Bold" pitchFamily="34" charset="-120"/>
              </a:rPr>
              <a:t>Karar Ağaçları: Bir Diğer Güçlü Algoritma</a:t>
            </a:r>
            <a:endParaRPr lang="en-US" sz="4000" dirty="0"/>
          </a:p>
        </p:txBody>
      </p:sp>
      <p:sp>
        <p:nvSpPr>
          <p:cNvPr id="5" name="Text 1"/>
          <p:cNvSpPr/>
          <p:nvPr/>
        </p:nvSpPr>
        <p:spPr>
          <a:xfrm>
            <a:off x="6201489" y="2411611"/>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61615C"/>
                </a:solidFill>
                <a:latin typeface="Tomorrow Semi Bold" pitchFamily="34" charset="0"/>
                <a:ea typeface="Tomorrow Semi Bold" pitchFamily="34" charset="-122"/>
                <a:cs typeface="Tomorrow Semi Bold" pitchFamily="34" charset="-120"/>
              </a:rPr>
              <a:t>1</a:t>
            </a:r>
            <a:endParaRPr lang="en-US" sz="5300" dirty="0"/>
          </a:p>
        </p:txBody>
      </p:sp>
      <p:sp>
        <p:nvSpPr>
          <p:cNvPr id="6" name="Text 2"/>
          <p:cNvSpPr/>
          <p:nvPr/>
        </p:nvSpPr>
        <p:spPr>
          <a:xfrm>
            <a:off x="6776323" y="3341132"/>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Hiyerarşik</a:t>
            </a:r>
            <a:endParaRPr lang="en-US" sz="2000" dirty="0"/>
          </a:p>
        </p:txBody>
      </p:sp>
      <p:sp>
        <p:nvSpPr>
          <p:cNvPr id="7" name="Text 3"/>
          <p:cNvSpPr/>
          <p:nvPr/>
        </p:nvSpPr>
        <p:spPr>
          <a:xfrm>
            <a:off x="6201489" y="3782854"/>
            <a:ext cx="3703677" cy="653653"/>
          </a:xfrm>
          <a:prstGeom prst="rect">
            <a:avLst/>
          </a:prstGeom>
          <a:noFill/>
          <a:ln/>
        </p:spPr>
        <p:txBody>
          <a:bodyPr wrap="square" lIns="0" tIns="0" rIns="0" bIns="0" rtlCol="0" anchor="t"/>
          <a:lstStyle/>
          <a:p>
            <a:pPr marL="0" indent="0" algn="ctr">
              <a:lnSpc>
                <a:spcPts val="2550"/>
              </a:lnSpc>
              <a:buNone/>
            </a:pPr>
            <a:r>
              <a:rPr lang="en-US" sz="1600" dirty="0">
                <a:solidFill>
                  <a:srgbClr val="61615C"/>
                </a:solidFill>
                <a:latin typeface="Tomorrow" pitchFamily="34" charset="0"/>
                <a:ea typeface="Tomorrow" pitchFamily="34" charset="-122"/>
                <a:cs typeface="Tomorrow" pitchFamily="34" charset="-120"/>
              </a:rPr>
              <a:t>Karar ağaçları, veriyi hiyerarşik olarak böler ve kararlar verir.</a:t>
            </a:r>
            <a:endParaRPr lang="en-US" sz="1600" dirty="0"/>
          </a:p>
        </p:txBody>
      </p:sp>
      <p:sp>
        <p:nvSpPr>
          <p:cNvPr id="8" name="Text 4"/>
          <p:cNvSpPr/>
          <p:nvPr/>
        </p:nvSpPr>
        <p:spPr>
          <a:xfrm>
            <a:off x="10211633" y="2411611"/>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61615C"/>
                </a:solidFill>
                <a:latin typeface="Tomorrow Semi Bold" pitchFamily="34" charset="0"/>
                <a:ea typeface="Tomorrow Semi Bold" pitchFamily="34" charset="-122"/>
                <a:cs typeface="Tomorrow Semi Bold" pitchFamily="34" charset="-120"/>
              </a:rPr>
              <a:t>2</a:t>
            </a:r>
            <a:endParaRPr lang="en-US" sz="5300" dirty="0"/>
          </a:p>
        </p:txBody>
      </p:sp>
      <p:sp>
        <p:nvSpPr>
          <p:cNvPr id="9" name="Text 5"/>
          <p:cNvSpPr/>
          <p:nvPr/>
        </p:nvSpPr>
        <p:spPr>
          <a:xfrm>
            <a:off x="10786467" y="3341132"/>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Kolay Anlaşılabilir</a:t>
            </a:r>
            <a:endParaRPr lang="en-US" sz="2000" dirty="0"/>
          </a:p>
        </p:txBody>
      </p:sp>
      <p:sp>
        <p:nvSpPr>
          <p:cNvPr id="10" name="Text 6"/>
          <p:cNvSpPr/>
          <p:nvPr/>
        </p:nvSpPr>
        <p:spPr>
          <a:xfrm>
            <a:off x="10211633" y="3782854"/>
            <a:ext cx="3703677" cy="653653"/>
          </a:xfrm>
          <a:prstGeom prst="rect">
            <a:avLst/>
          </a:prstGeom>
          <a:noFill/>
          <a:ln/>
        </p:spPr>
        <p:txBody>
          <a:bodyPr wrap="square" lIns="0" tIns="0" rIns="0" bIns="0" rtlCol="0" anchor="t"/>
          <a:lstStyle/>
          <a:p>
            <a:pPr marL="0" indent="0" algn="ctr">
              <a:lnSpc>
                <a:spcPts val="2550"/>
              </a:lnSpc>
              <a:buNone/>
            </a:pPr>
            <a:r>
              <a:rPr lang="en-US" sz="1600" dirty="0">
                <a:solidFill>
                  <a:srgbClr val="61615C"/>
                </a:solidFill>
                <a:latin typeface="Tomorrow" pitchFamily="34" charset="0"/>
                <a:ea typeface="Tomorrow" pitchFamily="34" charset="-122"/>
                <a:cs typeface="Tomorrow" pitchFamily="34" charset="-120"/>
              </a:rPr>
              <a:t>Karar ağaçları, insan tarafından kolayca anlaşılabilir ve yorumlanabilir.</a:t>
            </a:r>
            <a:endParaRPr lang="en-US" sz="1600" dirty="0"/>
          </a:p>
        </p:txBody>
      </p:sp>
      <p:sp>
        <p:nvSpPr>
          <p:cNvPr id="11" name="Text 7"/>
          <p:cNvSpPr/>
          <p:nvPr/>
        </p:nvSpPr>
        <p:spPr>
          <a:xfrm>
            <a:off x="8206502" y="5151596"/>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61615C"/>
                </a:solidFill>
                <a:latin typeface="Tomorrow Semi Bold" pitchFamily="34" charset="0"/>
                <a:ea typeface="Tomorrow Semi Bold" pitchFamily="34" charset="-122"/>
                <a:cs typeface="Tomorrow Semi Bold" pitchFamily="34" charset="-120"/>
              </a:rPr>
              <a:t>3</a:t>
            </a:r>
            <a:endParaRPr lang="en-US" sz="5300" dirty="0"/>
          </a:p>
        </p:txBody>
      </p:sp>
      <p:sp>
        <p:nvSpPr>
          <p:cNvPr id="12" name="Text 8"/>
          <p:cNvSpPr/>
          <p:nvPr/>
        </p:nvSpPr>
        <p:spPr>
          <a:xfrm>
            <a:off x="8781336" y="6081117"/>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Geniş Uygulamalar</a:t>
            </a:r>
            <a:endParaRPr lang="en-US" sz="2000" dirty="0"/>
          </a:p>
        </p:txBody>
      </p:sp>
      <p:sp>
        <p:nvSpPr>
          <p:cNvPr id="13" name="Text 9"/>
          <p:cNvSpPr/>
          <p:nvPr/>
        </p:nvSpPr>
        <p:spPr>
          <a:xfrm>
            <a:off x="8206502" y="6522839"/>
            <a:ext cx="3703677" cy="980480"/>
          </a:xfrm>
          <a:prstGeom prst="rect">
            <a:avLst/>
          </a:prstGeom>
          <a:noFill/>
          <a:ln/>
        </p:spPr>
        <p:txBody>
          <a:bodyPr wrap="square" lIns="0" tIns="0" rIns="0" bIns="0" rtlCol="0" anchor="t"/>
          <a:lstStyle/>
          <a:p>
            <a:pPr marL="0" indent="0" algn="ctr">
              <a:lnSpc>
                <a:spcPts val="2550"/>
              </a:lnSpc>
              <a:buNone/>
            </a:pPr>
            <a:r>
              <a:rPr lang="en-US" sz="1600" dirty="0">
                <a:solidFill>
                  <a:srgbClr val="61615C"/>
                </a:solidFill>
                <a:latin typeface="Tomorrow" pitchFamily="34" charset="0"/>
                <a:ea typeface="Tomorrow" pitchFamily="34" charset="-122"/>
                <a:cs typeface="Tomorrow" pitchFamily="34" charset="-120"/>
              </a:rPr>
              <a:t>Sınıflandırma, regresyon, veri madenciliği ve modelleme gibi birçok alanda kullanılır.</a:t>
            </a:r>
            <a:endParaRPr lang="en-US" sz="1600" dirty="0"/>
          </a:p>
        </p:txBody>
      </p:sp>
      <p:sp>
        <p:nvSpPr>
          <p:cNvPr id="2" name="Dikdörtgen 1">
            <a:extLst>
              <a:ext uri="{FF2B5EF4-FFF2-40B4-BE49-F238E27FC236}">
                <a16:creationId xmlns:a16="http://schemas.microsoft.com/office/drawing/2014/main" id="{551D88DF-4E1C-6D79-5F60-4806D94C606F}"/>
              </a:ext>
            </a:extLst>
          </p:cNvPr>
          <p:cNvSpPr/>
          <p:nvPr/>
        </p:nvSpPr>
        <p:spPr>
          <a:xfrm>
            <a:off x="12856028" y="7772400"/>
            <a:ext cx="1774371"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 y="1"/>
            <a:ext cx="7300136" cy="82296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2" name="Başlık 1">
            <a:extLst>
              <a:ext uri="{FF2B5EF4-FFF2-40B4-BE49-F238E27FC236}">
                <a16:creationId xmlns:a16="http://schemas.microsoft.com/office/drawing/2014/main" id="{C0D1BF19-F0B6-066F-FAA1-A24FFA7F9750}"/>
              </a:ext>
            </a:extLst>
          </p:cNvPr>
          <p:cNvSpPr>
            <a:spLocks noGrp="1"/>
          </p:cNvSpPr>
          <p:nvPr>
            <p:ph type="ctrTitle"/>
          </p:nvPr>
        </p:nvSpPr>
        <p:spPr>
          <a:xfrm>
            <a:off x="2590135" y="6838198"/>
            <a:ext cx="5141302" cy="386083"/>
          </a:xfrm>
        </p:spPr>
        <p:txBody>
          <a:bodyPr anchor="b">
            <a:noAutofit/>
          </a:bodyPr>
          <a:lstStyle/>
          <a:p>
            <a:pPr algn="l"/>
            <a:r>
              <a:rPr lang="tr-TR" sz="3840" dirty="0" err="1">
                <a:solidFill>
                  <a:schemeClr val="bg1"/>
                </a:solidFill>
              </a:rPr>
              <a:t>Neural</a:t>
            </a:r>
            <a:r>
              <a:rPr lang="tr-TR" sz="3840" dirty="0">
                <a:solidFill>
                  <a:schemeClr val="bg1"/>
                </a:solidFill>
              </a:rPr>
              <a:t> Network Model</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0" y="1"/>
            <a:ext cx="7315188" cy="8229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Aptos" panose="02110004020202020204"/>
            </a:endParaRPr>
          </a:p>
        </p:txBody>
      </p:sp>
      <p:sp>
        <p:nvSpPr>
          <p:cNvPr id="3" name="Alt Başlık 2">
            <a:extLst>
              <a:ext uri="{FF2B5EF4-FFF2-40B4-BE49-F238E27FC236}">
                <a16:creationId xmlns:a16="http://schemas.microsoft.com/office/drawing/2014/main" id="{181058A9-D0C4-45FC-D005-C8962FCD0B18}"/>
              </a:ext>
            </a:extLst>
          </p:cNvPr>
          <p:cNvSpPr>
            <a:spLocks noGrp="1"/>
          </p:cNvSpPr>
          <p:nvPr>
            <p:ph type="subTitle" idx="1"/>
          </p:nvPr>
        </p:nvSpPr>
        <p:spPr>
          <a:xfrm>
            <a:off x="7308127" y="7162988"/>
            <a:ext cx="5167027" cy="386080"/>
          </a:xfrm>
        </p:spPr>
        <p:txBody>
          <a:bodyPr anchor="b">
            <a:normAutofit fontScale="92500"/>
          </a:bodyPr>
          <a:lstStyle/>
          <a:p>
            <a:pPr algn="r"/>
            <a:r>
              <a:rPr lang="tr-TR" sz="2160" dirty="0" err="1"/>
              <a:t>Neural</a:t>
            </a:r>
            <a:r>
              <a:rPr lang="tr-TR" sz="2160" dirty="0"/>
              <a:t> Network </a:t>
            </a:r>
            <a:r>
              <a:rPr lang="tr-TR" sz="2160" dirty="0" err="1"/>
              <a:t>Layer</a:t>
            </a:r>
            <a:r>
              <a:rPr lang="tr-TR" sz="2160" dirty="0"/>
              <a:t> </a:t>
            </a:r>
            <a:r>
              <a:rPr lang="tr-TR" sz="2160" dirty="0" err="1"/>
              <a:t>and</a:t>
            </a:r>
            <a:r>
              <a:rPr lang="tr-TR" sz="2160" dirty="0"/>
              <a:t> </a:t>
            </a:r>
            <a:r>
              <a:rPr lang="tr-TR" sz="2160" dirty="0" err="1"/>
              <a:t>Complex</a:t>
            </a:r>
            <a:r>
              <a:rPr lang="tr-TR" sz="2160" dirty="0"/>
              <a:t> Networks</a:t>
            </a:r>
          </a:p>
        </p:txBody>
      </p:sp>
      <p:pic>
        <p:nvPicPr>
          <p:cNvPr id="5" name="Resim 4" descr="taslak, diyagram, çizim, teknik çizim içeren bir resim&#10;&#10;Açıklama otomatik olarak oluşturuldu">
            <a:extLst>
              <a:ext uri="{FF2B5EF4-FFF2-40B4-BE49-F238E27FC236}">
                <a16:creationId xmlns:a16="http://schemas.microsoft.com/office/drawing/2014/main" id="{75C32BE3-5D13-1CF9-484F-2367744E095C}"/>
              </a:ext>
            </a:extLst>
          </p:cNvPr>
          <p:cNvPicPr>
            <a:picLocks noChangeAspect="1"/>
          </p:cNvPicPr>
          <p:nvPr/>
        </p:nvPicPr>
        <p:blipFill>
          <a:blip r:embed="rId2">
            <a:extLst>
              <a:ext uri="{28A0092B-C50C-407E-A947-70E740481C1C}">
                <a14:useLocalDpi xmlns:a14="http://schemas.microsoft.com/office/drawing/2010/main" val="0"/>
              </a:ext>
            </a:extLst>
          </a:blip>
          <a:srcRect r="689" b="-1"/>
          <a:stretch/>
        </p:blipFill>
        <p:spPr>
          <a:xfrm>
            <a:off x="2500612" y="858097"/>
            <a:ext cx="9659285" cy="5446796"/>
          </a:xfrm>
          <a:prstGeom prst="rect">
            <a:avLst/>
          </a:prstGeom>
        </p:spPr>
      </p:pic>
    </p:spTree>
    <p:extLst>
      <p:ext uri="{BB962C8B-B14F-4D97-AF65-F5344CB8AC3E}">
        <p14:creationId xmlns:p14="http://schemas.microsoft.com/office/powerpoint/2010/main" val="422738280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hway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TotalTime>
  <Words>1576</Words>
  <Application>Microsoft Office PowerPoint</Application>
  <PresentationFormat>Özel</PresentationFormat>
  <Paragraphs>186</Paragraphs>
  <Slides>29</Slides>
  <Notes>18</Notes>
  <HiddenSlides>0</HiddenSlides>
  <MMClips>0</MMClips>
  <ScaleCrop>false</ScaleCrop>
  <HeadingPairs>
    <vt:vector size="6" baseType="variant">
      <vt:variant>
        <vt:lpstr>Kullanılan Yazı Tipleri</vt:lpstr>
      </vt:variant>
      <vt:variant>
        <vt:i4>11</vt:i4>
      </vt:variant>
      <vt:variant>
        <vt:lpstr>Tema</vt:lpstr>
      </vt:variant>
      <vt:variant>
        <vt:i4>3</vt:i4>
      </vt:variant>
      <vt:variant>
        <vt:lpstr>Slayt Başlıkları</vt:lpstr>
      </vt:variant>
      <vt:variant>
        <vt:i4>29</vt:i4>
      </vt:variant>
    </vt:vector>
  </HeadingPairs>
  <TitlesOfParts>
    <vt:vector size="43" baseType="lpstr">
      <vt:lpstr>Calibri</vt:lpstr>
      <vt:lpstr>Felix Titling</vt:lpstr>
      <vt:lpstr>Tomorrow Semi Bold</vt:lpstr>
      <vt:lpstr>Aptos</vt:lpstr>
      <vt:lpstr>Raleway</vt:lpstr>
      <vt:lpstr>Cambria Math</vt:lpstr>
      <vt:lpstr>Roboto</vt:lpstr>
      <vt:lpstr>Tomorrow</vt:lpstr>
      <vt:lpstr>Arial</vt:lpstr>
      <vt:lpstr>Goudy Old Style</vt:lpstr>
      <vt:lpstr>Aptos Display</vt:lpstr>
      <vt:lpstr>Office Teması</vt:lpstr>
      <vt:lpstr>1_Office Theme</vt:lpstr>
      <vt:lpstr>ArchwayVTI</vt:lpstr>
      <vt:lpstr>PowerPoint Sunusu</vt:lpstr>
      <vt:lpstr>PowerPoint Sunusu</vt:lpstr>
      <vt:lpstr>PowerPoint Sunusu</vt:lpstr>
      <vt:lpstr>PowerPoint Sunusu</vt:lpstr>
      <vt:lpstr>PowerPoint Sunusu</vt:lpstr>
      <vt:lpstr>PowerPoint Sunusu</vt:lpstr>
      <vt:lpstr>PowerPoint Sunusu</vt:lpstr>
      <vt:lpstr>PowerPoint Sunusu</vt:lpstr>
      <vt:lpstr>Neural Network Model</vt:lpstr>
      <vt:lpstr>Neural Network Layer</vt:lpstr>
      <vt:lpstr>Birinci Katmandaki (layer 1)Hesaplamalar</vt:lpstr>
      <vt:lpstr>İkinci Katmandaki (layer 2) Hesaplamalar</vt:lpstr>
      <vt:lpstr>More Complex Neural Networks</vt:lpstr>
      <vt:lpstr>General equation; </vt:lpstr>
      <vt:lpstr>Forward Propagation</vt:lpstr>
      <vt:lpstr>PowerPoint Sunusu</vt:lpstr>
      <vt:lpstr>PowerPoint Sunusu</vt:lpstr>
      <vt:lpstr>PowerPoint Sunusu</vt:lpstr>
      <vt:lpstr>PowerPoint Sunusu</vt:lpstr>
      <vt:lpstr>PowerPoint Sunusu</vt:lpstr>
      <vt:lpstr>PowerPoint Sunusu</vt:lpstr>
      <vt:lpstr>Neural Network Implementation in Python</vt:lpstr>
      <vt:lpstr>Forward Prop in a Single Layer</vt:lpstr>
      <vt:lpstr>Forward Prop in NumPy</vt:lpstr>
      <vt:lpstr>Vectorization ile Dense fonksiyonu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utku bascakır</cp:lastModifiedBy>
  <cp:revision>12</cp:revision>
  <dcterms:created xsi:type="dcterms:W3CDTF">2025-01-24T17:56:15Z</dcterms:created>
  <dcterms:modified xsi:type="dcterms:W3CDTF">2025-01-27T13:51:19Z</dcterms:modified>
</cp:coreProperties>
</file>